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31"/>
  </p:notesMasterIdLst>
  <p:sldIdLst>
    <p:sldId id="258" r:id="rId4"/>
    <p:sldId id="430" r:id="rId5"/>
    <p:sldId id="432" r:id="rId6"/>
    <p:sldId id="428" r:id="rId7"/>
    <p:sldId id="429" r:id="rId8"/>
    <p:sldId id="398" r:id="rId9"/>
    <p:sldId id="431" r:id="rId10"/>
    <p:sldId id="403" r:id="rId11"/>
    <p:sldId id="404" r:id="rId12"/>
    <p:sldId id="426" r:id="rId13"/>
    <p:sldId id="405" r:id="rId14"/>
    <p:sldId id="406" r:id="rId15"/>
    <p:sldId id="408" r:id="rId16"/>
    <p:sldId id="410" r:id="rId17"/>
    <p:sldId id="411" r:id="rId18"/>
    <p:sldId id="412" r:id="rId19"/>
    <p:sldId id="421" r:id="rId20"/>
    <p:sldId id="424" r:id="rId21"/>
    <p:sldId id="425" r:id="rId22"/>
    <p:sldId id="401" r:id="rId23"/>
    <p:sldId id="413" r:id="rId24"/>
    <p:sldId id="414" r:id="rId25"/>
    <p:sldId id="415" r:id="rId26"/>
    <p:sldId id="418" r:id="rId27"/>
    <p:sldId id="419" r:id="rId28"/>
    <p:sldId id="422" r:id="rId29"/>
    <p:sldId id="423" r:id="rId3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0" autoAdjust="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AC5-52A1-4DAF-B770-C355186B205F}" type="datetimeFigureOut">
              <a:rPr lang="nl-NL" smtClean="0"/>
              <a:t>2-4-2019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227D2-1E6A-42BE-A98B-3FA956F8C152}" type="slidenum">
              <a:rPr lang="nl-NL" smtClean="0"/>
              <a:t>‹nr.›</a:t>
            </a:fld>
            <a:endParaRPr lang="nl-NL"/>
          </a:p>
        </p:txBody>
      </p:sp>
    </p:spTree>
    <p:extLst>
      <p:ext uri="{BB962C8B-B14F-4D97-AF65-F5344CB8AC3E}">
        <p14:creationId xmlns:p14="http://schemas.microsoft.com/office/powerpoint/2010/main" val="243441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pp.prntscr.com/nl/index.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screencast-o-matic.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kidztype.com/ninja-vs-zombies_a9398f8e5.html" TargetMode="External"/><Relationship Id="rId3" Type="http://schemas.openxmlformats.org/officeDocument/2006/relationships/hyperlink" Target="http://www.games.fm/super-4x4-rally.html" TargetMode="External"/><Relationship Id="rId7" Type="http://schemas.openxmlformats.org/officeDocument/2006/relationships/hyperlink" Target="http://arcadetownfun.com/play/24195/mario-moto-race" TargetMode="External"/><Relationship Id="rId12" Type="http://schemas.openxmlformats.org/officeDocument/2006/relationships/hyperlink" Target="http://www.freepacman.or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kleinestappen.ntr.nl/" TargetMode="External"/><Relationship Id="rId11" Type="http://schemas.openxmlformats.org/officeDocument/2006/relationships/hyperlink" Target="http://www.games.fm/supersnake-io.html" TargetMode="External"/><Relationship Id="rId5" Type="http://schemas.openxmlformats.org/officeDocument/2006/relationships/hyperlink" Target="http://arcadetownfun.com/play/24098/jewel-puzzle" TargetMode="External"/><Relationship Id="rId10" Type="http://schemas.openxmlformats.org/officeDocument/2006/relationships/hyperlink" Target="http://arcadetownfun.com/play/24060/laser-cannon-3-level-pack" TargetMode="External"/><Relationship Id="rId4" Type="http://schemas.openxmlformats.org/officeDocument/2006/relationships/hyperlink" Target="http://arcadetownfun.com/play/24089/kick-the-critter" TargetMode="External"/><Relationship Id="rId9" Type="http://schemas.openxmlformats.org/officeDocument/2006/relationships/hyperlink" Target="http://www.orenopen.n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a:t>
            </a:fld>
            <a:endParaRPr lang="nl-NL"/>
          </a:p>
        </p:txBody>
      </p:sp>
    </p:spTree>
    <p:extLst>
      <p:ext uri="{BB962C8B-B14F-4D97-AF65-F5344CB8AC3E}">
        <p14:creationId xmlns:p14="http://schemas.microsoft.com/office/powerpoint/2010/main" val="2249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15</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16</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a:t>
            </a:r>
            <a:r>
              <a:rPr lang="nl-NL" dirty="0" err="1"/>
              <a:t>ClassDojo</a:t>
            </a:r>
            <a:r>
              <a:rPr lang="nl-NL" dirty="0"/>
              <a:t>?</a:t>
            </a:r>
            <a:r>
              <a:rPr lang="nl-NL" baseline="0" dirty="0"/>
              <a:t> https://www.youtube.com/watch?v=Rzzb5cmNoc0</a:t>
            </a:r>
          </a:p>
          <a:p>
            <a:r>
              <a:rPr lang="nl-NL" baseline="0" dirty="0"/>
              <a:t>Community Digispel </a:t>
            </a:r>
            <a:r>
              <a:rPr lang="nl-NL" baseline="0"/>
              <a:t>via </a:t>
            </a:r>
            <a:r>
              <a:rPr lang="nl-NL"/>
              <a:t>https://www.classdojo.com/nl-nl/?redirect=true</a:t>
            </a: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17</a:t>
            </a:fld>
            <a:endParaRPr lang="nl-NL">
              <a:solidFill>
                <a:prstClr val="black"/>
              </a:solidFill>
            </a:endParaRPr>
          </a:p>
        </p:txBody>
      </p:sp>
    </p:spTree>
    <p:extLst>
      <p:ext uri="{BB962C8B-B14F-4D97-AF65-F5344CB8AC3E}">
        <p14:creationId xmlns:p14="http://schemas.microsoft.com/office/powerpoint/2010/main" val="257035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a:t>
            </a:r>
            <a:r>
              <a:rPr lang="nl-NL" dirty="0" err="1"/>
              <a:t>ClassDojo</a:t>
            </a:r>
            <a:r>
              <a:rPr lang="nl-NL" dirty="0"/>
              <a:t>?</a:t>
            </a:r>
            <a:r>
              <a:rPr lang="nl-NL" baseline="0" dirty="0"/>
              <a:t> https://www.youtube.com/watch?v=Rzzb5cmNoc0</a:t>
            </a:r>
          </a:p>
          <a:p>
            <a:r>
              <a:rPr lang="nl-NL" baseline="0" dirty="0"/>
              <a:t>Community Digispel via </a:t>
            </a:r>
            <a:r>
              <a:rPr lang="nl-NL" dirty="0"/>
              <a:t>https://teach.classdojo.com/#/launchpad?_k=6ov5gl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18</a:t>
            </a:fld>
            <a:endParaRPr lang="nl-NL">
              <a:solidFill>
                <a:prstClr val="black"/>
              </a:solidFill>
            </a:endParaRPr>
          </a:p>
        </p:txBody>
      </p:sp>
    </p:spTree>
    <p:extLst>
      <p:ext uri="{BB962C8B-B14F-4D97-AF65-F5344CB8AC3E}">
        <p14:creationId xmlns:p14="http://schemas.microsoft.com/office/powerpoint/2010/main" val="257035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u="sng" dirty="0">
                <a:latin typeface="+mn-lt"/>
                <a:hlinkClick r:id="rId3"/>
              </a:rPr>
              <a:t>https://app.prntscr.com/nl/index.html</a:t>
            </a:r>
            <a:r>
              <a:rPr lang="nl-NL" sz="1200" b="0" dirty="0">
                <a:latin typeface="+mn-lt"/>
              </a:rPr>
              <a:t> </a:t>
            </a:r>
          </a:p>
          <a:p>
            <a:r>
              <a:rPr lang="nl-NL" sz="1200" b="0" u="sng" dirty="0">
                <a:latin typeface="+mn-lt"/>
                <a:hlinkClick r:id="rId4"/>
              </a:rPr>
              <a:t>https://screencast-o-matic.com/</a:t>
            </a:r>
            <a:r>
              <a:rPr lang="nl-NL" sz="1200" b="0" dirty="0">
                <a:latin typeface="+mn-lt"/>
              </a:rPr>
              <a:t> </a:t>
            </a:r>
            <a:endParaRPr lang="nl-NL" b="0" dirty="0">
              <a:latin typeface="+mn-lt"/>
            </a:endParaRP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val="257035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21</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22</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23</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https://cospac.es/edu/OpS9</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26</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3"/>
              </a:rPr>
              <a:t>http://www.games.fm/super-4x4-rally.html</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4"/>
              </a:rPr>
              <a:t>http://arcadetownfun.com/play/24089/kick-the-critter</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5"/>
              </a:rPr>
              <a:t>http://arcadetownfun.com/play/24098/jewel-puzzle</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6"/>
              </a:rPr>
              <a:t>http://kleinestappen.ntr.nl/</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7"/>
              </a:rPr>
              <a:t>http://arcadetownfun.com/play/24195/mario-moto-race</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8"/>
              </a:rPr>
              <a:t>https://www.kidztype.com/ninja-vs-zombies_a9398f8e5.html</a:t>
            </a:r>
            <a:endParaRPr lang="nl-NL"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9"/>
              </a:rPr>
              <a:t>http://www.orenopen.nl/#/</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10"/>
              </a:rPr>
              <a:t>http://arcadetownfun.com/play/24060/laser-cannon-3-level-pack</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11"/>
              </a:rPr>
              <a:t>http://www.games.fm/supersnake-io.html</a:t>
            </a:r>
            <a:r>
              <a:rPr lang="nl-NL"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12"/>
              </a:rPr>
              <a:t>http://www.freepacman.org/</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235901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val="264171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8</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9</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Garamond" panose="02020404030301010803" pitchFamily="18" charset="0"/>
              </a:rPr>
              <a:t>Jane </a:t>
            </a:r>
            <a:r>
              <a:rPr lang="nl-NL" sz="1200" dirty="0" err="1">
                <a:latin typeface="Garamond" panose="02020404030301010803" pitchFamily="18" charset="0"/>
              </a:rPr>
              <a:t>McGonigal</a:t>
            </a:r>
            <a:r>
              <a:rPr lang="nl-NL" sz="1200" dirty="0">
                <a:latin typeface="Garamond" panose="02020404030301010803" pitchFamily="18" charset="0"/>
              </a:rPr>
              <a:t> neemt de lezer daarin op gepassioneerde wijze mee in wat games mogelijk kunnen maken voor het geluk in ons echte leven: “bevredigender werk, hoop op succes, sterkere sociale verbondenheid en de mogelijkheid deel uit te maken van iets wat groter is dan wijzelf.” (p.154)</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10</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11</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12</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13</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https://www.youtube.com/watch?v=z3bXnI_wlX8</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14</a:t>
            </a:fld>
            <a:endParaRPr lang="nl-NL"/>
          </a:p>
        </p:txBody>
      </p:sp>
    </p:spTree>
    <p:extLst>
      <p:ext uri="{BB962C8B-B14F-4D97-AF65-F5344CB8AC3E}">
        <p14:creationId xmlns:p14="http://schemas.microsoft.com/office/powerpoint/2010/main" val="257035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34801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50106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273702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92106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825255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86828918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14570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801470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76235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281620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53075311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622325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303372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26513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76393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282574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957944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7971733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601590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18596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86839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01064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13152555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295001794"/>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512415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413401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23195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01571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05314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7893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27819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77292578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52567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10246608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5805964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161200898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z3bXnI_wlX8"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app.prntscr.com/nl/index.html"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hyperlink" Target="https://screencast-o-matic.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learningapps.org/5123320"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hyperlink" Target="https://cospac.es/edu/OpS9" TargetMode="Externa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hyperlink" Target="https://pixabay.com/en/colorful-prismatic-chromatic-130215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kidztype.com/ninja-vs-zombies_a9398f8e5.html" TargetMode="External"/><Relationship Id="rId18" Type="http://schemas.openxmlformats.org/officeDocument/2006/relationships/image" Target="../media/image12.png"/><Relationship Id="rId3" Type="http://schemas.openxmlformats.org/officeDocument/2006/relationships/hyperlink" Target="http://www.games.fm/super-4x4-rally.html" TargetMode="External"/><Relationship Id="rId21" Type="http://schemas.openxmlformats.org/officeDocument/2006/relationships/hyperlink" Target="http://www.freepacman.org/" TargetMode="External"/><Relationship Id="rId7" Type="http://schemas.openxmlformats.org/officeDocument/2006/relationships/hyperlink" Target="http://arcadetownfun.com/play/24098/jewel-puzzle" TargetMode="External"/><Relationship Id="rId12" Type="http://schemas.openxmlformats.org/officeDocument/2006/relationships/image" Target="../media/image9.png"/><Relationship Id="rId17" Type="http://schemas.openxmlformats.org/officeDocument/2006/relationships/hyperlink" Target="http://arcadetownfun.com/play/24060/laser-cannon-3-level-pack" TargetMode="External"/><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image" Target="../media/image6.png"/><Relationship Id="rId11" Type="http://schemas.openxmlformats.org/officeDocument/2006/relationships/hyperlink" Target="http://arcadetownfun.com/play/24195/mario-moto-race" TargetMode="External"/><Relationship Id="rId5" Type="http://schemas.openxmlformats.org/officeDocument/2006/relationships/hyperlink" Target="http://arcadetownfun.com/play/24089/kick-the-critter" TargetMode="External"/><Relationship Id="rId15" Type="http://schemas.openxmlformats.org/officeDocument/2006/relationships/hyperlink" Target="http://www.orenopen.nl/#/" TargetMode="External"/><Relationship Id="rId10" Type="http://schemas.openxmlformats.org/officeDocument/2006/relationships/image" Target="../media/image8.png"/><Relationship Id="rId19" Type="http://schemas.openxmlformats.org/officeDocument/2006/relationships/hyperlink" Target="http://www.games.fm/supersnake-io.html" TargetMode="External"/><Relationship Id="rId4" Type="http://schemas.openxmlformats.org/officeDocument/2006/relationships/image" Target="../media/image5.png"/><Relationship Id="rId9" Type="http://schemas.openxmlformats.org/officeDocument/2006/relationships/hyperlink" Target="http://kleinestappen.ntr.nl/" TargetMode="External"/><Relationship Id="rId14" Type="http://schemas.openxmlformats.org/officeDocument/2006/relationships/image" Target="../media/image10.png"/><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6" name="Rechthoek 5"/>
          <p:cNvSpPr/>
          <p:nvPr/>
        </p:nvSpPr>
        <p:spPr>
          <a:xfrm>
            <a:off x="2123728" y="620688"/>
            <a:ext cx="5256584" cy="14157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nl-N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nl-NL" sz="3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latin typeface="Agency FB" panose="020B0503020202020204" pitchFamily="34" charset="0"/>
              </a:rPr>
              <a:t>Digispel </a:t>
            </a:r>
            <a:endParaRPr lang="nl-NL"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gency FB" panose="020B0503020202020204" pitchFamily="34" charset="0"/>
            </a:endParaRP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8" name="Tekstvak 7"/>
          <p:cNvSpPr txBox="1"/>
          <p:nvPr/>
        </p:nvSpPr>
        <p:spPr>
          <a:xfrm>
            <a:off x="6828171" y="5274985"/>
            <a:ext cx="1824361" cy="646331"/>
          </a:xfrm>
          <a:prstGeom prst="rect">
            <a:avLst/>
          </a:prstGeom>
          <a:noFill/>
        </p:spPr>
        <p:txBody>
          <a:bodyPr wrap="square" rtlCol="0">
            <a:spAutoFit/>
          </a:bodyPr>
          <a:lstStyle/>
          <a:p>
            <a:r>
              <a:rPr lang="nl-NL" dirty="0">
                <a:solidFill>
                  <a:schemeClr val="bg1"/>
                </a:solidFill>
                <a:latin typeface="Agency FB" panose="020B0503020202020204" pitchFamily="34" charset="0"/>
              </a:rPr>
              <a:t>Klik op next om verder te gaan</a:t>
            </a:r>
          </a:p>
        </p:txBody>
      </p:sp>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1375" y="2028159"/>
            <a:ext cx="6541290" cy="1208264"/>
          </a:xfrm>
          <a:prstGeom prst="rect">
            <a:avLst/>
          </a:prstGeom>
        </p:spPr>
      </p:pic>
    </p:spTree>
    <p:extLst>
      <p:ext uri="{BB962C8B-B14F-4D97-AF65-F5344CB8AC3E}">
        <p14:creationId xmlns:p14="http://schemas.microsoft.com/office/powerpoint/2010/main" val="428376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467544" y="1162658"/>
            <a:ext cx="8208912" cy="3939540"/>
          </a:xfrm>
          <a:prstGeom prst="rect">
            <a:avLst/>
          </a:prstGeom>
          <a:solidFill>
            <a:schemeClr val="bg1">
              <a:lumMod val="95000"/>
            </a:schemeClr>
          </a:solidFill>
        </p:spPr>
        <p:txBody>
          <a:bodyPr wrap="square" rtlCol="0">
            <a:spAutoFit/>
          </a:bodyPr>
          <a:lstStyle/>
          <a:p>
            <a:endParaRPr lang="nl-NL" sz="2800" b="1" dirty="0">
              <a:latin typeface="Garamond" panose="02020404030301010803" pitchFamily="18" charset="0"/>
            </a:endParaRPr>
          </a:p>
          <a:p>
            <a:endParaRPr lang="nl-NL" sz="2800" b="1" dirty="0">
              <a:latin typeface="Garamond" panose="02020404030301010803" pitchFamily="18" charset="0"/>
            </a:endParaRPr>
          </a:p>
          <a:p>
            <a:r>
              <a:rPr lang="nl-NL" sz="2800" b="1" dirty="0">
                <a:latin typeface="Garamond" panose="02020404030301010803" pitchFamily="18" charset="0"/>
              </a:rPr>
              <a:t>De eindtermen Digispel vmbo zijn richtlijn voor het ontwerp van de levels. </a:t>
            </a:r>
          </a:p>
          <a:p>
            <a:endParaRPr lang="nl-NL" sz="2800" b="1" dirty="0">
              <a:latin typeface="Garamond" panose="02020404030301010803" pitchFamily="18" charset="0"/>
            </a:endParaRPr>
          </a:p>
          <a:p>
            <a:endParaRPr lang="nl-NL" sz="2800" b="1" dirty="0">
              <a:latin typeface="Garamond" panose="02020404030301010803" pitchFamily="18" charset="0"/>
            </a:endParaRPr>
          </a:p>
          <a:p>
            <a:r>
              <a:rPr lang="nl-NL" sz="2800" b="1" dirty="0">
                <a:latin typeface="Garamond" panose="02020404030301010803" pitchFamily="18" charset="0"/>
              </a:rPr>
              <a:t>De inhoud van de levels is gebaseerd op de leerdoelen uit de eindtermen.</a:t>
            </a:r>
          </a:p>
          <a:p>
            <a:endParaRPr lang="nl-NL" sz="2600" b="1" dirty="0">
              <a:latin typeface="Garamond" panose="02020404030301010803" pitchFamily="18" charset="0"/>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Level Design</a:t>
            </a:r>
          </a:p>
        </p:txBody>
      </p:sp>
    </p:spTree>
    <p:extLst>
      <p:ext uri="{BB962C8B-B14F-4D97-AF65-F5344CB8AC3E}">
        <p14:creationId xmlns:p14="http://schemas.microsoft.com/office/powerpoint/2010/main" val="1900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611560" y="1265439"/>
            <a:ext cx="7967660" cy="5262979"/>
          </a:xfrm>
          <a:prstGeom prst="rect">
            <a:avLst/>
          </a:prstGeom>
          <a:solidFill>
            <a:schemeClr val="bg1">
              <a:lumMod val="95000"/>
            </a:schemeClr>
          </a:solidFill>
        </p:spPr>
        <p:txBody>
          <a:bodyPr wrap="square" rtlCol="0">
            <a:spAutoFit/>
          </a:bodyPr>
          <a:lstStyle/>
          <a:p>
            <a:pPr>
              <a:defRPr/>
            </a:pPr>
            <a:r>
              <a:rPr lang="nl-NL" sz="2800" b="1" dirty="0">
                <a:latin typeface="Garamond" panose="02020404030301010803" pitchFamily="18" charset="0"/>
              </a:rPr>
              <a:t>In de ELO staan inleveropdrachten. In Digispel The Game heten deze ‘</a:t>
            </a:r>
            <a:r>
              <a:rPr lang="nl-NL" sz="2800" b="1" dirty="0" err="1">
                <a:latin typeface="Garamond" panose="02020404030301010803" pitchFamily="18" charset="0"/>
              </a:rPr>
              <a:t>Achievements</a:t>
            </a:r>
            <a:r>
              <a:rPr lang="nl-NL" sz="2800" b="1" dirty="0">
                <a:latin typeface="Garamond" panose="02020404030301010803" pitchFamily="18" charset="0"/>
              </a:rPr>
              <a:t>’. </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Iedere </a:t>
            </a:r>
            <a:r>
              <a:rPr lang="nl-NL" sz="2800" b="1" dirty="0" err="1">
                <a:latin typeface="Garamond" panose="02020404030301010803" pitchFamily="18" charset="0"/>
              </a:rPr>
              <a:t>Digispeler</a:t>
            </a:r>
            <a:r>
              <a:rPr lang="nl-NL" sz="2800" b="1" dirty="0">
                <a:latin typeface="Garamond" panose="02020404030301010803" pitchFamily="18" charset="0"/>
              </a:rPr>
              <a:t> levert daar zijn/haar eigen portfolio in ook al heb je samen aan bepaalde missies gewerkt.</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LET OP!</a:t>
            </a:r>
          </a:p>
          <a:p>
            <a:pPr>
              <a:defRPr/>
            </a:pPr>
            <a:r>
              <a:rPr lang="nl-NL" sz="2800" b="1" dirty="0">
                <a:latin typeface="Garamond" panose="02020404030301010803" pitchFamily="18" charset="0"/>
              </a:rPr>
              <a:t>Wil je een website aanleveren? Maak een Word document aan met daarin je naam, studentnummer en de hyperlink van je website. Upload dit  document. </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err="1">
                <a:solidFill>
                  <a:schemeClr val="bg1"/>
                </a:solidFill>
                <a:latin typeface="Agency FB" panose="020B0503020202020204" pitchFamily="34" charset="0"/>
              </a:rPr>
              <a:t>Achievements</a:t>
            </a:r>
            <a:endParaRPr lang="nl-NL" b="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43399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611560" y="1618753"/>
            <a:ext cx="7967660" cy="3970318"/>
          </a:xfrm>
          <a:prstGeom prst="rect">
            <a:avLst/>
          </a:prstGeom>
          <a:solidFill>
            <a:schemeClr val="bg1">
              <a:lumMod val="95000"/>
            </a:schemeClr>
          </a:solidFill>
        </p:spPr>
        <p:txBody>
          <a:bodyPr wrap="square" rtlCol="0">
            <a:spAutoFit/>
          </a:bodyPr>
          <a:lstStyle/>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Het einddossier dat je inlevert, heet nu een Game Design Portfolio. </a:t>
            </a:r>
          </a:p>
          <a:p>
            <a:pPr>
              <a:defRPr/>
            </a:pPr>
            <a:endParaRPr lang="nl-NL" sz="2800" b="1" dirty="0">
              <a:latin typeface="Garamond" panose="02020404030301010803" pitchFamily="18" charset="0"/>
            </a:endParaRP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Een voldoende (V) beoordeling volgt bij minimaal 200XP. Vanaf 250XP heb je een goed (G).</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Meer hierover in de </a:t>
            </a:r>
            <a:r>
              <a:rPr lang="nl-NL" sz="2800" b="1" dirty="0" err="1">
                <a:latin typeface="Garamond" panose="02020404030301010803" pitchFamily="18" charset="0"/>
              </a:rPr>
              <a:t>rubric</a:t>
            </a:r>
            <a:r>
              <a:rPr lang="nl-NL" sz="2800" b="1" dirty="0">
                <a:latin typeface="Garamond" panose="02020404030301010803" pitchFamily="18" charset="0"/>
              </a:rPr>
              <a:t>.</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Game Design Portfolio</a:t>
            </a:r>
          </a:p>
        </p:txBody>
      </p:sp>
    </p:spTree>
    <p:extLst>
      <p:ext uri="{BB962C8B-B14F-4D97-AF65-F5344CB8AC3E}">
        <p14:creationId xmlns:p14="http://schemas.microsoft.com/office/powerpoint/2010/main" val="182551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611560" y="1162658"/>
            <a:ext cx="7967660" cy="5262979"/>
          </a:xfrm>
          <a:prstGeom prst="rect">
            <a:avLst/>
          </a:prstGeom>
          <a:solidFill>
            <a:schemeClr val="bg1">
              <a:lumMod val="95000"/>
            </a:schemeClr>
          </a:solidFill>
        </p:spPr>
        <p:txBody>
          <a:bodyPr wrap="square" rtlCol="0">
            <a:spAutoFit/>
          </a:bodyPr>
          <a:lstStyle/>
          <a:p>
            <a:pPr>
              <a:defRPr/>
            </a:pPr>
            <a:r>
              <a:rPr lang="nl-NL" sz="2800" b="1" dirty="0">
                <a:latin typeface="Garamond" panose="02020404030301010803" pitchFamily="18" charset="0"/>
              </a:rPr>
              <a:t>Een grappig spelkarakter, maar met een functie in </a:t>
            </a:r>
            <a:r>
              <a:rPr lang="nl-NL" sz="2800" b="1" dirty="0" err="1">
                <a:latin typeface="Garamond" panose="02020404030301010803" pitchFamily="18" charset="0"/>
              </a:rPr>
              <a:t>Digispel</a:t>
            </a:r>
            <a:r>
              <a:rPr lang="nl-NL" sz="2800" b="1" dirty="0">
                <a:latin typeface="Garamond" panose="02020404030301010803" pitchFamily="18" charset="0"/>
              </a:rPr>
              <a:t> The Game. </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Het karakter heet Nel Digispel</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Het hoe &amp; waarom van Nel lees je op de volgende dia.</a:t>
            </a:r>
          </a:p>
          <a:p>
            <a:pPr algn="ctr">
              <a:defRPr/>
            </a:pPr>
            <a:endParaRPr lang="nl-NL" sz="2800" b="1" dirty="0">
              <a:latin typeface="Garamond" panose="02020404030301010803" pitchFamily="18" charset="0"/>
            </a:endParaRPr>
          </a:p>
          <a:p>
            <a:pPr algn="ctr">
              <a:defRPr/>
            </a:pPr>
            <a:endParaRPr lang="nl-NL" sz="2800" b="1" dirty="0">
              <a:latin typeface="Garamond" panose="02020404030301010803" pitchFamily="18" charset="0"/>
            </a:endParaRPr>
          </a:p>
          <a:p>
            <a:pPr algn="ctr">
              <a:defRPr/>
            </a:pPr>
            <a:endParaRPr lang="nl-NL" sz="2800" b="1" dirty="0">
              <a:latin typeface="Garamond" panose="02020404030301010803" pitchFamily="18" charset="0"/>
            </a:endParaRPr>
          </a:p>
          <a:p>
            <a:pPr algn="ctr">
              <a:defRPr/>
            </a:pPr>
            <a:endParaRPr lang="nl-NL" sz="2800" b="1" dirty="0">
              <a:latin typeface="Garamond" panose="02020404030301010803" pitchFamily="18" charset="0"/>
            </a:endParaRPr>
          </a:p>
          <a:p>
            <a:pPr algn="ctr">
              <a:defRPr/>
            </a:pPr>
            <a:r>
              <a:rPr lang="nl-NL" sz="2800" b="1" dirty="0">
                <a:latin typeface="Garamond" panose="02020404030301010803" pitchFamily="18" charset="0"/>
              </a:rPr>
              <a:t> </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Nel Digispel</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790" y="4077072"/>
            <a:ext cx="2065199" cy="2248095"/>
          </a:xfrm>
          <a:prstGeom prst="rect">
            <a:avLst/>
          </a:prstGeom>
        </p:spPr>
      </p:pic>
    </p:spTree>
    <p:extLst>
      <p:ext uri="{BB962C8B-B14F-4D97-AF65-F5344CB8AC3E}">
        <p14:creationId xmlns:p14="http://schemas.microsoft.com/office/powerpoint/2010/main" val="631825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539552" y="1340768"/>
            <a:ext cx="8136904" cy="4493538"/>
          </a:xfrm>
          <a:prstGeom prst="rect">
            <a:avLst/>
          </a:prstGeom>
          <a:solidFill>
            <a:schemeClr val="bg1">
              <a:lumMod val="95000"/>
            </a:schemeClr>
          </a:solidFill>
        </p:spPr>
        <p:txBody>
          <a:bodyPr wrap="square" rtlCol="0">
            <a:spAutoFit/>
          </a:bodyPr>
          <a:lstStyle/>
          <a:p>
            <a:r>
              <a:rPr lang="nl-NL" sz="2600" b="1" dirty="0">
                <a:latin typeface="Garamond" panose="02020404030301010803" pitchFamily="18" charset="0"/>
              </a:rPr>
              <a:t>Nel is een game figuurtje uit de actie platform game Rayman.</a:t>
            </a:r>
          </a:p>
          <a:p>
            <a:endParaRPr lang="nl-NL" sz="2600" b="1" dirty="0">
              <a:latin typeface="Garamond" panose="02020404030301010803" pitchFamily="18" charset="0"/>
            </a:endParaRPr>
          </a:p>
          <a:p>
            <a:endParaRPr lang="nl-NL" sz="2600" b="1" dirty="0">
              <a:latin typeface="Garamond" panose="02020404030301010803" pitchFamily="18" charset="0"/>
            </a:endParaRPr>
          </a:p>
          <a:p>
            <a:r>
              <a:rPr lang="nl-NL" sz="2600" b="1" dirty="0">
                <a:latin typeface="Garamond" panose="02020404030301010803" pitchFamily="18" charset="0"/>
              </a:rPr>
              <a:t>Rayman is een spel met super leuke uitdagingen in prachtig vormgegeven fantasiewerelden, ondersteund door meeslepende muziek. Het spel heeft meerdere prijzen heeft gewonnen </a:t>
            </a:r>
            <a:r>
              <a:rPr lang="nl-NL" b="1" dirty="0">
                <a:latin typeface="Garamond" panose="02020404030301010803" pitchFamily="18" charset="0"/>
              </a:rPr>
              <a:t>(bron Wikipedia). </a:t>
            </a:r>
          </a:p>
          <a:p>
            <a:endParaRPr lang="nl-NL" sz="2600" b="1" dirty="0">
              <a:latin typeface="Garamond" panose="02020404030301010803" pitchFamily="18" charset="0"/>
            </a:endParaRPr>
          </a:p>
          <a:p>
            <a:endParaRPr lang="nl-NL" sz="2600" b="1" dirty="0">
              <a:latin typeface="Garamond" panose="02020404030301010803" pitchFamily="18" charset="0"/>
            </a:endParaRPr>
          </a:p>
          <a:p>
            <a:r>
              <a:rPr lang="nl-NL" sz="2600" b="1" dirty="0">
                <a:latin typeface="Garamond" panose="02020404030301010803" pitchFamily="18" charset="0"/>
              </a:rPr>
              <a:t>Beleef Rayman mee in deze video. Klik</a:t>
            </a:r>
            <a:r>
              <a:rPr lang="nl-NL" sz="2600" b="1" dirty="0">
                <a:solidFill>
                  <a:schemeClr val="bg1"/>
                </a:solidFill>
                <a:latin typeface="Garamond" panose="02020404030301010803" pitchFamily="18" charset="0"/>
              </a:rPr>
              <a:t> </a:t>
            </a:r>
            <a:r>
              <a:rPr lang="nl-NL" sz="2600" b="1" dirty="0">
                <a:solidFill>
                  <a:schemeClr val="bg1"/>
                </a:solidFill>
                <a:latin typeface="Garamond" panose="02020404030301010803" pitchFamily="18" charset="0"/>
                <a:hlinkClick r:id="rId3"/>
              </a:rPr>
              <a:t>hier</a:t>
            </a:r>
            <a:r>
              <a:rPr lang="nl-NL" sz="2600" b="1" dirty="0">
                <a:latin typeface="Garamond" panose="02020404030301010803" pitchFamily="18" charset="0"/>
              </a:rPr>
              <a:t> </a:t>
            </a:r>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Onderdelen Digispel op de ELO</a:t>
            </a:r>
          </a:p>
        </p:txBody>
      </p:sp>
    </p:spTree>
    <p:extLst>
      <p:ext uri="{BB962C8B-B14F-4D97-AF65-F5344CB8AC3E}">
        <p14:creationId xmlns:p14="http://schemas.microsoft.com/office/powerpoint/2010/main" val="306297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539552" y="1340768"/>
            <a:ext cx="8136904" cy="4985980"/>
          </a:xfrm>
          <a:prstGeom prst="rect">
            <a:avLst/>
          </a:prstGeom>
          <a:solidFill>
            <a:schemeClr val="bg1">
              <a:lumMod val="95000"/>
            </a:schemeClr>
          </a:solidFill>
        </p:spPr>
        <p:txBody>
          <a:bodyPr wrap="square" rtlCol="0">
            <a:spAutoFit/>
          </a:bodyPr>
          <a:lstStyle/>
          <a:p>
            <a:endParaRPr lang="nl-NL" sz="2400" b="1" dirty="0">
              <a:latin typeface="Garamond" panose="02020404030301010803" pitchFamily="18" charset="0"/>
            </a:endParaRPr>
          </a:p>
          <a:p>
            <a:pPr algn="ctr"/>
            <a:r>
              <a:rPr lang="nl-NL" sz="2600" b="1" dirty="0">
                <a:latin typeface="Garamond" panose="02020404030301010803" pitchFamily="18" charset="0"/>
              </a:rPr>
              <a:t>Nel staat op de Mission Cards. Waarom? </a:t>
            </a:r>
          </a:p>
          <a:p>
            <a:pPr algn="ctr"/>
            <a:br>
              <a:rPr lang="nl-NL" sz="2600" b="1" dirty="0">
                <a:latin typeface="Garamond" panose="02020404030301010803" pitchFamily="18" charset="0"/>
              </a:rPr>
            </a:br>
            <a:r>
              <a:rPr lang="nl-NL" sz="2600" b="1" dirty="0">
                <a:latin typeface="Garamond" panose="02020404030301010803" pitchFamily="18" charset="0"/>
              </a:rPr>
              <a:t>Dat staat uitgelegd op de volgende dia, klik op Next. </a:t>
            </a: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Mission Cards met Nel</a:t>
            </a:r>
          </a:p>
        </p:txBody>
      </p:sp>
      <p:pic>
        <p:nvPicPr>
          <p:cNvPr id="409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3356992"/>
            <a:ext cx="3456384" cy="261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704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568979" y="1124744"/>
            <a:ext cx="8136904" cy="5293757"/>
          </a:xfrm>
          <a:prstGeom prst="rect">
            <a:avLst/>
          </a:prstGeom>
          <a:solidFill>
            <a:schemeClr val="bg1">
              <a:lumMod val="95000"/>
            </a:schemeClr>
          </a:solidFill>
        </p:spPr>
        <p:txBody>
          <a:bodyPr wrap="square" rtlCol="0">
            <a:spAutoFit/>
          </a:bodyPr>
          <a:lstStyle/>
          <a:p>
            <a:r>
              <a:rPr lang="nl-NL" sz="2600" b="1" dirty="0">
                <a:latin typeface="Garamond" panose="02020404030301010803" pitchFamily="18" charset="0"/>
              </a:rPr>
              <a:t>De reden dat dit figuurtje op de Mission Cards staat, is dat het één van de behulpzame, sociale karaktertjes is die anderen bevrijdt uit kooien waarin ze opgesloten zitten. Zij maken zich bekend door steeds “Help me!” te roepen.”</a:t>
            </a:r>
          </a:p>
          <a:p>
            <a:endParaRPr lang="nl-NL" sz="2600" b="1" dirty="0">
              <a:latin typeface="Garamond" panose="02020404030301010803" pitchFamily="18" charset="0"/>
            </a:endParaRPr>
          </a:p>
          <a:p>
            <a:r>
              <a:rPr lang="nl-NL" sz="2600" b="1" dirty="0">
                <a:latin typeface="Garamond" panose="02020404030301010803" pitchFamily="18" charset="0"/>
              </a:rPr>
              <a:t>‘Help me!’ is bij ons thuis privé echt een begrip geworden. We roepen het namelijk steeds als we elkaars hulp nodig hebben. </a:t>
            </a:r>
          </a:p>
          <a:p>
            <a:endParaRPr lang="nl-NL" sz="2600" b="1" dirty="0">
              <a:latin typeface="Garamond" panose="02020404030301010803" pitchFamily="18" charset="0"/>
            </a:endParaRPr>
          </a:p>
          <a:p>
            <a:r>
              <a:rPr lang="nl-NL" sz="2600" b="1" dirty="0">
                <a:latin typeface="Garamond" panose="02020404030301010803" pitchFamily="18" charset="0"/>
              </a:rPr>
              <a:t>Een beetje taalhumor leidt dan al gauw tot de naam “Nel”. Maar serieus gesproken: Nel helpt je met </a:t>
            </a:r>
            <a:br>
              <a:rPr lang="nl-NL" sz="2600" b="1" dirty="0">
                <a:latin typeface="Garamond" panose="02020404030301010803" pitchFamily="18" charset="0"/>
              </a:rPr>
            </a:br>
            <a:r>
              <a:rPr lang="nl-NL" sz="2600" b="1" dirty="0">
                <a:latin typeface="Garamond" panose="02020404030301010803" pitchFamily="18" charset="0"/>
              </a:rPr>
              <a:t>haar instructies om Digispel te kunnen afronden. </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“Help me!”</a:t>
            </a:r>
          </a:p>
        </p:txBody>
      </p:sp>
    </p:spTree>
    <p:extLst>
      <p:ext uri="{BB962C8B-B14F-4D97-AF65-F5344CB8AC3E}">
        <p14:creationId xmlns:p14="http://schemas.microsoft.com/office/powerpoint/2010/main" val="3959640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395536" y="1196752"/>
            <a:ext cx="8343574" cy="5293757"/>
          </a:xfrm>
          <a:prstGeom prst="rect">
            <a:avLst/>
          </a:prstGeom>
          <a:solidFill>
            <a:schemeClr val="bg1">
              <a:lumMod val="95000"/>
            </a:schemeClr>
          </a:solidFill>
        </p:spPr>
        <p:txBody>
          <a:bodyPr wrap="square" rtlCol="0">
            <a:spAutoFit/>
          </a:bodyPr>
          <a:lstStyle/>
          <a:p>
            <a:pPr>
              <a:defRPr/>
            </a:pPr>
            <a:r>
              <a:rPr lang="nl-NL" sz="2600" b="1" dirty="0">
                <a:latin typeface="Garamond" panose="02020404030301010803" pitchFamily="18" charset="0"/>
              </a:rPr>
              <a:t>De Digispel community is opgezet in de bestaande </a:t>
            </a:r>
            <a:r>
              <a:rPr lang="nl-NL" sz="2600" b="1" dirty="0" err="1">
                <a:latin typeface="Garamond" panose="02020404030301010803" pitchFamily="18" charset="0"/>
              </a:rPr>
              <a:t>ict</a:t>
            </a:r>
            <a:r>
              <a:rPr lang="nl-NL" sz="2600" b="1" dirty="0">
                <a:latin typeface="Garamond" panose="02020404030301010803" pitchFamily="18" charset="0"/>
              </a:rPr>
              <a:t> tool Office teams. </a:t>
            </a:r>
          </a:p>
          <a:p>
            <a:pPr>
              <a:defRPr/>
            </a:pPr>
            <a:endParaRPr lang="nl-NL" sz="2600" b="1" dirty="0">
              <a:latin typeface="Garamond" panose="02020404030301010803" pitchFamily="18" charset="0"/>
            </a:endParaRPr>
          </a:p>
          <a:p>
            <a:pPr>
              <a:defRPr/>
            </a:pPr>
            <a:r>
              <a:rPr lang="nl-NL" sz="2600" b="1" dirty="0">
                <a:latin typeface="Garamond" panose="02020404030301010803" pitchFamily="18" charset="0"/>
              </a:rPr>
              <a:t>Het doel van de community is samen zijn en samen werken. Je bent dus niet alleen op je weg naar het einddoel.  </a:t>
            </a:r>
          </a:p>
          <a:p>
            <a:pPr>
              <a:defRPr/>
            </a:pPr>
            <a:endParaRPr lang="nl-NL" sz="2600" b="1" dirty="0">
              <a:latin typeface="Garamond" panose="02020404030301010803" pitchFamily="18" charset="0"/>
            </a:endParaRPr>
          </a:p>
          <a:p>
            <a:pPr>
              <a:defRPr/>
            </a:pPr>
            <a:r>
              <a:rPr lang="nl-NL" sz="2600" b="1" dirty="0">
                <a:latin typeface="Garamond" panose="02020404030301010803" pitchFamily="18" charset="0"/>
              </a:rPr>
              <a:t>In deze community hanteren wij de nettiquette: oftewel je gaat netjes met elkaar om.</a:t>
            </a:r>
          </a:p>
          <a:p>
            <a:pPr>
              <a:defRPr/>
            </a:pPr>
            <a:br>
              <a:rPr lang="nl-NL" sz="2600" b="1" dirty="0">
                <a:solidFill>
                  <a:prstClr val="black"/>
                </a:solidFill>
                <a:latin typeface="Garamond" panose="02020404030301010803" pitchFamily="18" charset="0"/>
              </a:rPr>
            </a:br>
            <a:r>
              <a:rPr lang="nl-NL" sz="2600" b="1" dirty="0">
                <a:latin typeface="Garamond" panose="02020404030301010803" pitchFamily="18" charset="0"/>
              </a:rPr>
              <a:t>Gamen is geen solo sport, al beweren velen het tegengestelde.</a:t>
            </a:r>
            <a:endParaRPr lang="nl-NL" sz="2600" b="1" dirty="0">
              <a:solidFill>
                <a:prstClr val="black"/>
              </a:solidFill>
              <a:latin typeface="Garamond" panose="02020404030301010803" pitchFamily="18" charset="0"/>
            </a:endParaRPr>
          </a:p>
          <a:p>
            <a:pPr>
              <a:defRPr/>
            </a:pPr>
            <a:endParaRPr lang="nl-NL" sz="2600" b="1" dirty="0">
              <a:solidFill>
                <a:prstClr val="black"/>
              </a:solidFill>
              <a:latin typeface="Garamond" panose="02020404030301010803" pitchFamily="18" charset="0"/>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1"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Digispel Community</a:t>
            </a:r>
          </a:p>
        </p:txBody>
      </p:sp>
    </p:spTree>
    <p:extLst>
      <p:ext uri="{BB962C8B-B14F-4D97-AF65-F5344CB8AC3E}">
        <p14:creationId xmlns:p14="http://schemas.microsoft.com/office/powerpoint/2010/main" val="344226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613272" y="1196752"/>
            <a:ext cx="7967660" cy="4832092"/>
          </a:xfrm>
          <a:prstGeom prst="rect">
            <a:avLst/>
          </a:prstGeom>
          <a:solidFill>
            <a:schemeClr val="bg1">
              <a:lumMod val="95000"/>
            </a:schemeClr>
          </a:solidFill>
        </p:spPr>
        <p:txBody>
          <a:bodyPr wrap="square" rtlCol="0">
            <a:spAutoFit/>
          </a:bodyPr>
          <a:lstStyle/>
          <a:p>
            <a:pPr>
              <a:defRPr/>
            </a:pPr>
            <a:r>
              <a:rPr lang="nl-NL" sz="2800" b="1" dirty="0">
                <a:latin typeface="Garamond" panose="02020404030301010803" pitchFamily="18" charset="0"/>
              </a:rPr>
              <a:t>De community levert je zowel virtueel als in het echte leven veel op: je zult gelukkiger worden naarmate je elkaar vaker ontmoet op deze plek.</a:t>
            </a:r>
          </a:p>
          <a:p>
            <a:pPr>
              <a:defRPr/>
            </a:pPr>
            <a:endParaRPr lang="nl-NL" sz="2800" b="1" dirty="0">
              <a:latin typeface="Garamond" panose="02020404030301010803" pitchFamily="18" charset="0"/>
            </a:endParaRP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Waardoor dat komt? Omdat je elkaar erkenning kunt geven voor sterke punten, bijv. +1 Inspiratie, +1 Creatief, +1 Fijn dat je er bent, etc.</a:t>
            </a:r>
          </a:p>
          <a:p>
            <a:pPr>
              <a:defRPr/>
            </a:pPr>
            <a:endParaRPr lang="nl-NL" sz="2800" b="1" dirty="0">
              <a:latin typeface="Garamond" panose="02020404030301010803" pitchFamily="18" charset="0"/>
            </a:endParaRPr>
          </a:p>
          <a:p>
            <a:pPr>
              <a:defRPr/>
            </a:pPr>
            <a:r>
              <a:rPr lang="nl-NL" sz="2800" b="1" dirty="0">
                <a:solidFill>
                  <a:prstClr val="black"/>
                </a:solidFill>
                <a:latin typeface="Garamond" panose="02020404030301010803" pitchFamily="18" charset="0"/>
              </a:rPr>
              <a:t>Positieve feedback helpt mensen zich goed te voelen en het beste uit zich naar boven te halen.</a:t>
            </a:r>
            <a:endParaRPr lang="nl-NL" sz="2600" b="1" dirty="0">
              <a:solidFill>
                <a:prstClr val="black"/>
              </a:solidFill>
              <a:latin typeface="Garamond" panose="02020404030301010803" pitchFamily="18" charset="0"/>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1"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Gelukkig, (in) de community…</a:t>
            </a:r>
          </a:p>
        </p:txBody>
      </p:sp>
    </p:spTree>
    <p:extLst>
      <p:ext uri="{BB962C8B-B14F-4D97-AF65-F5344CB8AC3E}">
        <p14:creationId xmlns:p14="http://schemas.microsoft.com/office/powerpoint/2010/main" val="18838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467544" y="1052736"/>
            <a:ext cx="8208912" cy="5262979"/>
          </a:xfrm>
          <a:prstGeom prst="rect">
            <a:avLst/>
          </a:prstGeom>
          <a:solidFill>
            <a:schemeClr val="bg1">
              <a:lumMod val="95000"/>
            </a:schemeClr>
          </a:solidFill>
        </p:spPr>
        <p:txBody>
          <a:bodyPr wrap="square" rtlCol="0">
            <a:spAutoFit/>
          </a:bodyPr>
          <a:lstStyle/>
          <a:p>
            <a:pPr>
              <a:defRPr/>
            </a:pPr>
            <a:r>
              <a:rPr lang="nl-NL" sz="2800" b="1" dirty="0">
                <a:latin typeface="Garamond" panose="02020404030301010803" pitchFamily="18" charset="0"/>
              </a:rPr>
              <a:t>DRIVER betekent in gametaal ‘software nodig om bepaalde hardware te laten werken’.  </a:t>
            </a:r>
          </a:p>
          <a:p>
            <a:pPr>
              <a:defRPr/>
            </a:pPr>
            <a:r>
              <a:rPr lang="nl-NL" sz="2800" b="1" dirty="0">
                <a:latin typeface="Garamond" panose="02020404030301010803" pitchFamily="18" charset="0"/>
              </a:rPr>
              <a:t>We raden je aan om de volgende ICT tools of (eigen) alternatieven te installeren:</a:t>
            </a:r>
          </a:p>
          <a:p>
            <a:pPr>
              <a:defRPr/>
            </a:pPr>
            <a:endParaRPr lang="nl-NL" sz="2800" b="1" dirty="0">
              <a:latin typeface="Garamond" panose="02020404030301010803" pitchFamily="18" charset="0"/>
            </a:endParaRPr>
          </a:p>
          <a:p>
            <a:pPr marL="457200" lvl="0" indent="-457200">
              <a:buFont typeface="Arial" panose="020B0604020202020204" pitchFamily="34" charset="0"/>
              <a:buChar char="•"/>
            </a:pPr>
            <a:r>
              <a:rPr lang="nl-NL" sz="2800" b="1" dirty="0" err="1">
                <a:solidFill>
                  <a:srgbClr val="FF0000"/>
                </a:solidFill>
                <a:latin typeface="Garamond" panose="02020404030301010803" pitchFamily="18" charset="0"/>
              </a:rPr>
              <a:t>Lightshot</a:t>
            </a:r>
            <a:r>
              <a:rPr lang="nl-NL" sz="2800" b="1" dirty="0">
                <a:latin typeface="Garamond" panose="02020404030301010803" pitchFamily="18" charset="0"/>
              </a:rPr>
              <a:t> klik </a:t>
            </a:r>
            <a:r>
              <a:rPr lang="nl-NL" sz="2800" b="1" dirty="0">
                <a:latin typeface="Garamond" panose="02020404030301010803" pitchFamily="18" charset="0"/>
                <a:hlinkClick r:id="rId3"/>
              </a:rPr>
              <a:t>hier </a:t>
            </a:r>
            <a:r>
              <a:rPr lang="nl-NL" sz="2800" b="1" dirty="0">
                <a:latin typeface="Garamond" panose="02020404030301010803" pitchFamily="18" charset="0"/>
              </a:rPr>
              <a:t>om aanpasbare schermafbeeldingen te maken. Korte, veilige download.</a:t>
            </a:r>
          </a:p>
          <a:p>
            <a:pPr marL="457200" lvl="0" indent="-457200">
              <a:buFont typeface="Arial" panose="020B0604020202020204" pitchFamily="34" charset="0"/>
              <a:buChar char="•"/>
            </a:pPr>
            <a:r>
              <a:rPr lang="nl-NL" sz="2800" b="1" dirty="0">
                <a:solidFill>
                  <a:srgbClr val="FF0000"/>
                </a:solidFill>
                <a:latin typeface="Garamond" panose="02020404030301010803" pitchFamily="18" charset="0"/>
              </a:rPr>
              <a:t>Screencast-O-</a:t>
            </a:r>
            <a:r>
              <a:rPr lang="nl-NL" sz="2800" b="1" dirty="0" err="1">
                <a:solidFill>
                  <a:srgbClr val="FF0000"/>
                </a:solidFill>
                <a:latin typeface="Garamond" panose="02020404030301010803" pitchFamily="18" charset="0"/>
              </a:rPr>
              <a:t>Matic</a:t>
            </a:r>
            <a:r>
              <a:rPr lang="nl-NL" sz="2800" b="1" dirty="0">
                <a:latin typeface="Garamond" panose="02020404030301010803" pitchFamily="18" charset="0"/>
              </a:rPr>
              <a:t> klik </a:t>
            </a:r>
            <a:r>
              <a:rPr lang="nl-NL" sz="2800" b="1" dirty="0">
                <a:latin typeface="Garamond" panose="02020404030301010803" pitchFamily="18" charset="0"/>
                <a:hlinkClick r:id="rId4"/>
              </a:rPr>
              <a:t>hier </a:t>
            </a:r>
            <a:r>
              <a:rPr lang="nl-NL" sz="2800" b="1" dirty="0">
                <a:latin typeface="Garamond" panose="02020404030301010803" pitchFamily="18" charset="0"/>
              </a:rPr>
              <a:t>. Maak en deel beeldscherm opnames. Gratis tot 15 minuten opname. Direct opnemen. Maakt gebruik van laptop microfoon en camera.</a:t>
            </a:r>
            <a:endParaRPr lang="nl-NL" sz="2600" b="1" dirty="0">
              <a:solidFill>
                <a:prstClr val="black"/>
              </a:solidFill>
              <a:latin typeface="Garamond" panose="02020404030301010803" pitchFamily="18" charset="0"/>
            </a:endParaRPr>
          </a:p>
        </p:txBody>
      </p:sp>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1"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Driver</a:t>
            </a:r>
          </a:p>
        </p:txBody>
      </p:sp>
    </p:spTree>
    <p:extLst>
      <p:ext uri="{BB962C8B-B14F-4D97-AF65-F5344CB8AC3E}">
        <p14:creationId xmlns:p14="http://schemas.microsoft.com/office/powerpoint/2010/main" val="39040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511" y="332656"/>
            <a:ext cx="8229600" cy="1143000"/>
          </a:xfrm>
        </p:spPr>
        <p:txBody>
          <a:bodyPr/>
          <a:lstStyle/>
          <a:p>
            <a:r>
              <a:rPr lang="nl-NL" b="1" dirty="0">
                <a:solidFill>
                  <a:schemeClr val="bg1"/>
                </a:solidFill>
                <a:latin typeface="Agency FB" panose="020B0503020202020204" pitchFamily="34" charset="0"/>
              </a:rPr>
              <a:t>Next button</a:t>
            </a:r>
          </a:p>
        </p:txBody>
      </p:sp>
      <p:sp>
        <p:nvSpPr>
          <p:cNvPr id="3" name="Tijdelijke aanduiding voor inhoud 2"/>
          <p:cNvSpPr>
            <a:spLocks noGrp="1"/>
          </p:cNvSpPr>
          <p:nvPr>
            <p:ph idx="1"/>
          </p:nvPr>
        </p:nvSpPr>
        <p:spPr>
          <a:xfrm>
            <a:off x="457200" y="1556792"/>
            <a:ext cx="8229600" cy="4569371"/>
          </a:xfrm>
        </p:spPr>
        <p:txBody>
          <a:bodyPr>
            <a:normAutofit/>
          </a:bodyPr>
          <a:lstStyle/>
          <a:p>
            <a:pPr marL="0" indent="0">
              <a:buNone/>
            </a:pPr>
            <a:r>
              <a:rPr lang="nl-NL" sz="2700" dirty="0">
                <a:solidFill>
                  <a:schemeClr val="bg1"/>
                </a:solidFill>
                <a:latin typeface="Garamond" panose="02020404030301010803" pitchFamily="18" charset="0"/>
              </a:rPr>
              <a:t>LET OP! </a:t>
            </a:r>
            <a:br>
              <a:rPr lang="nl-NL" sz="2700" dirty="0">
                <a:solidFill>
                  <a:schemeClr val="bg1"/>
                </a:solidFill>
                <a:latin typeface="Garamond" panose="02020404030301010803" pitchFamily="18" charset="0"/>
              </a:rPr>
            </a:br>
            <a:r>
              <a:rPr lang="nl-NL" sz="2700" dirty="0">
                <a:solidFill>
                  <a:schemeClr val="bg1"/>
                </a:solidFill>
                <a:latin typeface="Garamond" panose="02020404030301010803" pitchFamily="18" charset="0"/>
              </a:rPr>
              <a:t>Het is belangrijk om steeds bij aanvang van ieder level op  “</a:t>
            </a:r>
            <a:r>
              <a:rPr lang="nl-NL" sz="2700" b="1" dirty="0">
                <a:solidFill>
                  <a:schemeClr val="bg1"/>
                </a:solidFill>
                <a:latin typeface="Garamond" panose="02020404030301010803" pitchFamily="18" charset="0"/>
              </a:rPr>
              <a:t>diavoorstelling starten</a:t>
            </a:r>
            <a:r>
              <a:rPr lang="nl-NL" sz="2700" dirty="0">
                <a:solidFill>
                  <a:schemeClr val="bg1"/>
                </a:solidFill>
                <a:latin typeface="Garamond" panose="02020404030301010803" pitchFamily="18" charset="0"/>
              </a:rPr>
              <a:t>” te klikken. Anders werken de linkjes niet naar behoren. Accepteer ook de volgende melding: “</a:t>
            </a:r>
            <a:r>
              <a:rPr lang="nl-NL" sz="2700" b="1" dirty="0">
                <a:solidFill>
                  <a:schemeClr val="bg1"/>
                </a:solidFill>
                <a:latin typeface="Garamond" panose="02020404030301010803" pitchFamily="18" charset="0"/>
              </a:rPr>
              <a:t>inhoud inschakelen</a:t>
            </a:r>
            <a:r>
              <a:rPr lang="nl-NL" sz="2700" dirty="0">
                <a:solidFill>
                  <a:schemeClr val="bg1"/>
                </a:solidFill>
                <a:latin typeface="Garamond" panose="02020404030301010803" pitchFamily="18" charset="0"/>
              </a:rPr>
              <a:t>”.</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3443949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Genoeg gepraat, klik op de Next button</a:t>
            </a:r>
          </a:p>
          <a:p>
            <a:pPr marL="0" indent="0" algn="ctr">
              <a:buNone/>
            </a:pPr>
            <a:r>
              <a:rPr lang="nl-NL" dirty="0">
                <a:solidFill>
                  <a:schemeClr val="bg1"/>
                </a:solidFill>
                <a:latin typeface="Garamond" panose="02020404030301010803" pitchFamily="18" charset="0"/>
              </a:rPr>
              <a:t> </a:t>
            </a:r>
          </a:p>
          <a:p>
            <a:pPr marL="0" indent="0" algn="ctr">
              <a:buNone/>
            </a:pPr>
            <a:r>
              <a:rPr lang="nl-NL" dirty="0">
                <a:solidFill>
                  <a:schemeClr val="bg1"/>
                </a:solidFill>
                <a:latin typeface="Garamond" panose="02020404030301010803" pitchFamily="18" charset="0"/>
              </a:rPr>
              <a:t>en ga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REAL TIME naar je </a:t>
            </a:r>
            <a:r>
              <a:rPr lang="nl-NL" b="1" i="1" dirty="0">
                <a:solidFill>
                  <a:schemeClr val="bg1"/>
                </a:solidFill>
                <a:latin typeface="Garamond" panose="02020404030301010803" pitchFamily="18" charset="0"/>
              </a:rPr>
              <a:t>eerste</a:t>
            </a:r>
            <a:r>
              <a:rPr lang="nl-NL" dirty="0">
                <a:solidFill>
                  <a:schemeClr val="bg1"/>
                </a:solidFill>
                <a:latin typeface="Garamond" panose="02020404030301010803" pitchFamily="18" charset="0"/>
              </a:rPr>
              <a:t>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3927657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780928"/>
            <a:ext cx="5848090" cy="2862322"/>
          </a:xfrm>
          <a:prstGeom prst="rect">
            <a:avLst/>
          </a:prstGeom>
        </p:spPr>
        <p:txBody>
          <a:bodyPr wrap="square">
            <a:spAutoFit/>
          </a:bodyPr>
          <a:lstStyle/>
          <a:p>
            <a:pPr algn="ctr"/>
            <a:r>
              <a:rPr lang="nl-NL" sz="3600" dirty="0">
                <a:latin typeface="Garamond" panose="02020404030301010803" pitchFamily="18" charset="0"/>
              </a:rPr>
              <a:t>Nel heeft missie # 1 voor je klaar staan. Ga naar de bijbehorende mission card en speel de missie.</a:t>
            </a:r>
            <a:br>
              <a:rPr lang="nl-NL" sz="3600" dirty="0">
                <a:latin typeface="Garamond" panose="02020404030301010803" pitchFamily="18" charset="0"/>
              </a:rPr>
            </a:br>
            <a:r>
              <a:rPr lang="nl-NL" sz="3600" dirty="0">
                <a:latin typeface="Garamond" panose="02020404030301010803" pitchFamily="18" charset="0"/>
              </a:rPr>
              <a:t>Succes!</a:t>
            </a:r>
          </a:p>
        </p:txBody>
      </p:sp>
    </p:spTree>
    <p:extLst>
      <p:ext uri="{BB962C8B-B14F-4D97-AF65-F5344CB8AC3E}">
        <p14:creationId xmlns:p14="http://schemas.microsoft.com/office/powerpoint/2010/main" val="325782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0: Heads up display</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#1</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3785652"/>
          </a:xfrm>
          <a:prstGeom prst="rect">
            <a:avLst/>
          </a:prstGeom>
        </p:spPr>
        <p:txBody>
          <a:bodyPr wrap="square">
            <a:spAutoFit/>
          </a:bodyPr>
          <a:lstStyle/>
          <a:p>
            <a:r>
              <a:rPr lang="nl-NL" sz="2400" dirty="0">
                <a:solidFill>
                  <a:prstClr val="white"/>
                </a:solidFill>
                <a:latin typeface="Garamond" panose="02020404030301010803" pitchFamily="18" charset="0"/>
              </a:rPr>
              <a:t>Test je kennis omtrent de eindtermen Digispel vmbo met de website van Learning apps. Hier kun je zelf ook eenvoudig en m.b.v. formats en voorbeelden minigames maken. Open de link naar de minigame Eindtermen Digispel,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 of scan de QR code.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Werkt de link of de code niet? Ga dan door naar de offline </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versie in mission card #1A (volgende dia).</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Neem een bewijs op dat je deze missie uitgespeeld hebt en bewaar </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deze in je game design portfolio o.v.v. mission card nr. </a:t>
            </a:r>
          </a:p>
        </p:txBody>
      </p:sp>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327" y="3233439"/>
            <a:ext cx="11334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26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1: It’s </a:t>
            </a:r>
            <a:r>
              <a:rPr lang="nl-NL" sz="2800" dirty="0" err="1">
                <a:latin typeface="a_Algerius" panose="04040705040802020702" pitchFamily="82" charset="-52"/>
              </a:rPr>
              <a:t>All</a:t>
            </a:r>
            <a:r>
              <a:rPr lang="nl-NL" sz="2800" dirty="0">
                <a:latin typeface="a_Algerius" panose="04040705040802020702" pitchFamily="82" charset="-52"/>
              </a:rPr>
              <a:t> in </a:t>
            </a:r>
            <a:r>
              <a:rPr lang="nl-NL" sz="2800" dirty="0" err="1">
                <a:latin typeface="a_Algerius" panose="04040705040802020702" pitchFamily="82" charset="-52"/>
              </a:rPr>
              <a:t>the</a:t>
            </a:r>
            <a:r>
              <a:rPr lang="nl-NL" sz="2800" dirty="0">
                <a:latin typeface="a_Algerius" panose="04040705040802020702" pitchFamily="82" charset="-52"/>
              </a:rPr>
              <a:t> game!</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Titel 14"/>
          <p:cNvSpPr txBox="1">
            <a:spLocks/>
          </p:cNvSpPr>
          <p:nvPr/>
        </p:nvSpPr>
        <p:spPr>
          <a:xfrm>
            <a:off x="1403648" y="1551340"/>
            <a:ext cx="626469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1400" dirty="0">
                <a:solidFill>
                  <a:prstClr val="white"/>
                </a:solidFill>
                <a:latin typeface="a_Algerius" panose="04040705040802020702" pitchFamily="82" charset="-52"/>
              </a:rPr>
              <a:t>Als de link/QR van card #1 niet werkt, voer dan deze mission card #1A uit</a:t>
            </a:r>
            <a:endParaRPr lang="nl-NL" sz="1400" b="1" dirty="0">
              <a:solidFill>
                <a:prstClr val="white"/>
              </a:solidFill>
              <a:latin typeface="a_Algerius" panose="04040705040802020702" pitchFamily="82" charset="-52"/>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700" y="2204864"/>
            <a:ext cx="7468600" cy="412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C:\Users\hs0057596\AppData\Local\Microsoft\Windows\Temporary Internet Files\Content.IE5\525P2CTZ\10-Number-PN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57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Er wacht nog een laatste uitdaging op je…</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en ga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20563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Cospaces</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907702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0: </a:t>
            </a:r>
            <a:r>
              <a:rPr lang="nl-NL" sz="2800" dirty="0" err="1">
                <a:latin typeface="a_Algerius" panose="04040705040802020702" pitchFamily="82" charset="-52"/>
              </a:rPr>
              <a:t>heads</a:t>
            </a:r>
            <a:r>
              <a:rPr lang="nl-NL" sz="2800" dirty="0">
                <a:latin typeface="a_Algerius" panose="04040705040802020702" pitchFamily="82" charset="-52"/>
              </a:rPr>
              <a:t> up display</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192558" y="1565790"/>
            <a:ext cx="5508295"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cospaces</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4893647"/>
          </a:xfrm>
          <a:prstGeom prst="rect">
            <a:avLst/>
          </a:prstGeom>
        </p:spPr>
        <p:txBody>
          <a:bodyPr wrap="square">
            <a:spAutoFit/>
          </a:bodyPr>
          <a:lstStyle/>
          <a:p>
            <a:r>
              <a:rPr lang="nl-NL" sz="2400" dirty="0">
                <a:solidFill>
                  <a:prstClr val="white"/>
                </a:solidFill>
                <a:latin typeface="Garamond" panose="02020404030301010803" pitchFamily="18" charset="0"/>
              </a:rPr>
              <a:t>Je bent klaar om Digispel The Game te gaan spelen. Er is nog een laatste uitdaging die je moet voltooien. Dat ga je doen in de VR omgeving van </a:t>
            </a:r>
            <a:r>
              <a:rPr lang="nl-NL" sz="2400" dirty="0" err="1">
                <a:solidFill>
                  <a:prstClr val="white"/>
                </a:solidFill>
                <a:latin typeface="Garamond" panose="02020404030301010803" pitchFamily="18" charset="0"/>
              </a:rPr>
              <a:t>Cospaces</a:t>
            </a:r>
            <a:r>
              <a:rPr lang="nl-NL" sz="2400" dirty="0">
                <a:solidFill>
                  <a:prstClr val="white"/>
                </a:solidFill>
                <a:latin typeface="Garamond" panose="02020404030301010803" pitchFamily="18" charset="0"/>
              </a:rPr>
              <a:t>. Klik </a:t>
            </a:r>
            <a:r>
              <a:rPr lang="nl-NL" sz="2400" dirty="0">
                <a:solidFill>
                  <a:prstClr val="white"/>
                </a:solidFill>
                <a:latin typeface="Garamond" panose="02020404030301010803" pitchFamily="18" charset="0"/>
                <a:hlinkClick r:id="rId5"/>
              </a:rPr>
              <a:t>hier </a:t>
            </a:r>
            <a:r>
              <a:rPr lang="nl-NL" sz="2400" dirty="0">
                <a:solidFill>
                  <a:prstClr val="white"/>
                </a:solidFill>
                <a:latin typeface="Garamond" panose="02020404030301010803" pitchFamily="18" charset="0"/>
              </a:rPr>
              <a:t>om deze omgeving te betreden. Klik vervolgens in de omgeving op </a:t>
            </a:r>
            <a:r>
              <a:rPr lang="nl-NL" sz="2400" dirty="0" err="1">
                <a:solidFill>
                  <a:prstClr val="white"/>
                </a:solidFill>
                <a:latin typeface="Garamond" panose="02020404030301010803" pitchFamily="18" charset="0"/>
              </a:rPr>
              <a:t>Unicorn</a:t>
            </a:r>
            <a:r>
              <a:rPr lang="nl-NL" sz="2400" dirty="0">
                <a:solidFill>
                  <a:prstClr val="white"/>
                </a:solidFill>
                <a:latin typeface="Garamond" panose="02020404030301010803" pitchFamily="18" charset="0"/>
              </a:rPr>
              <a:t> en volg zijn aanwijzingen op. Noteer de letters en maak met deze letters een woord dat jou aanspoort om te beginnen met Digispel.</a:t>
            </a:r>
          </a:p>
          <a:p>
            <a:r>
              <a:rPr lang="nl-NL" sz="2400" dirty="0">
                <a:solidFill>
                  <a:prstClr val="white"/>
                </a:solidFill>
                <a:latin typeface="Garamond" panose="02020404030301010803" pitchFamily="18" charset="0"/>
              </a:rPr>
              <a:t>Bedenk vervolgens een leuke manier waarop jij laat zien dat je de opdracht voltooid hebt. Plaats je bijdrage op de community van </a:t>
            </a:r>
            <a:r>
              <a:rPr lang="nl-NL" sz="2400" dirty="0" err="1">
                <a:solidFill>
                  <a:prstClr val="white"/>
                </a:solidFill>
                <a:latin typeface="Garamond" panose="02020404030301010803" pitchFamily="18" charset="0"/>
              </a:rPr>
              <a:t>Digispel</a:t>
            </a:r>
            <a:r>
              <a:rPr lang="nl-NL" sz="2400" dirty="0">
                <a:solidFill>
                  <a:prstClr val="white"/>
                </a:solidFill>
                <a:latin typeface="Garamond" panose="02020404030301010803" pitchFamily="18" charset="0"/>
              </a:rPr>
              <a:t> (teams) in het tabblad Verhalen. Reageer op/like </a:t>
            </a:r>
            <a:r>
              <a:rPr lang="nl-NL" sz="2400" dirty="0" err="1">
                <a:solidFill>
                  <a:prstClr val="white"/>
                </a:solidFill>
                <a:latin typeface="Garamond" panose="02020404030301010803" pitchFamily="18" charset="0"/>
              </a:rPr>
              <a:t>the</a:t>
            </a:r>
            <a:r>
              <a:rPr lang="nl-NL" sz="2400" dirty="0">
                <a:solidFill>
                  <a:prstClr val="white"/>
                </a:solidFill>
                <a:latin typeface="Garamond" panose="02020404030301010803" pitchFamily="18" charset="0"/>
              </a:rPr>
              <a:t> verhalen van anderen. </a:t>
            </a:r>
          </a:p>
          <a:p>
            <a:r>
              <a:rPr lang="nl-NL" sz="2400" dirty="0">
                <a:solidFill>
                  <a:prstClr val="white"/>
                </a:solidFill>
                <a:latin typeface="Garamond" panose="02020404030301010803" pitchFamily="18" charset="0"/>
              </a:rPr>
              <a:t>Noteer je </a:t>
            </a:r>
            <a:r>
              <a:rPr lang="nl-NL" sz="2400" dirty="0" err="1">
                <a:solidFill>
                  <a:prstClr val="white"/>
                </a:solidFill>
                <a:latin typeface="Garamond" panose="02020404030301010803" pitchFamily="18" charset="0"/>
              </a:rPr>
              <a:t>XPs</a:t>
            </a:r>
            <a:r>
              <a:rPr lang="nl-NL" sz="2400" dirty="0">
                <a:solidFill>
                  <a:prstClr val="white"/>
                </a:solidFill>
                <a:latin typeface="Garamond" panose="02020404030301010803" pitchFamily="18" charset="0"/>
              </a:rPr>
              <a:t> (10) en bewaar je materiaal in je portfolio o.v.v.</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mission card nr.</a:t>
            </a: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1831572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56792"/>
            <a:ext cx="4422529" cy="4896544"/>
          </a:xfrm>
        </p:spPr>
        <p:txBody>
          <a:bodyPr>
            <a:normAutofit fontScale="90000"/>
          </a:bodyPr>
          <a:lstStyle/>
          <a:p>
            <a:pPr algn="l"/>
            <a:br>
              <a:rPr lang="nl-NL" sz="2700" dirty="0">
                <a:solidFill>
                  <a:schemeClr val="bg1"/>
                </a:solidFill>
                <a:latin typeface="Garamond" panose="02020404030301010803" pitchFamily="18" charset="0"/>
              </a:rPr>
            </a:br>
            <a:r>
              <a:rPr lang="nl-NL" sz="2700" dirty="0">
                <a:solidFill>
                  <a:schemeClr val="bg1"/>
                </a:solidFill>
                <a:latin typeface="Garamond" panose="02020404030301010803" pitchFamily="18" charset="0"/>
              </a:rPr>
              <a:t>Goed gedaan, je hebt dit level helemaal uitgespeeld! </a:t>
            </a:r>
            <a:br>
              <a:rPr lang="nl-NL" sz="2700" dirty="0">
                <a:solidFill>
                  <a:schemeClr val="bg1"/>
                </a:solidFill>
                <a:latin typeface="Garamond" panose="02020404030301010803" pitchFamily="18" charset="0"/>
              </a:rPr>
            </a:br>
            <a:br>
              <a:rPr lang="nl-NL" sz="2700" dirty="0">
                <a:solidFill>
                  <a:schemeClr val="bg1"/>
                </a:solidFill>
                <a:latin typeface="Garamond" panose="02020404030301010803" pitchFamily="18" charset="0"/>
              </a:rPr>
            </a:br>
            <a:r>
              <a:rPr lang="nl-NL" sz="2700" dirty="0">
                <a:solidFill>
                  <a:schemeClr val="bg1"/>
                </a:solidFill>
                <a:latin typeface="Garamond" panose="02020404030301010803" pitchFamily="18" charset="0"/>
              </a:rPr>
              <a:t>Wees trots op je prestatie en beloon jezelf voor je interesse in games, je leergierigheid en speelbereidheid! </a:t>
            </a:r>
            <a:br>
              <a:rPr lang="nl-NL" sz="2700" dirty="0">
                <a:solidFill>
                  <a:schemeClr val="bg1"/>
                </a:solidFill>
                <a:latin typeface="Garamond" panose="02020404030301010803" pitchFamily="18" charset="0"/>
              </a:rPr>
            </a:br>
            <a:br>
              <a:rPr lang="nl-NL" sz="2700" dirty="0">
                <a:solidFill>
                  <a:schemeClr val="bg1"/>
                </a:solidFill>
                <a:latin typeface="Garamond" panose="02020404030301010803" pitchFamily="18" charset="0"/>
              </a:rPr>
            </a:br>
            <a:br>
              <a:rPr lang="nl-NL" sz="2700" dirty="0">
                <a:solidFill>
                  <a:schemeClr val="bg1"/>
                </a:solidFill>
                <a:latin typeface="Garamond" panose="02020404030301010803" pitchFamily="18" charset="0"/>
              </a:rPr>
            </a:br>
            <a:r>
              <a:rPr lang="nl-NL" sz="2700" dirty="0">
                <a:solidFill>
                  <a:schemeClr val="bg1"/>
                </a:solidFill>
                <a:latin typeface="Garamond" panose="02020404030301010803" pitchFamily="18" charset="0"/>
              </a:rPr>
              <a:t>Daarna ga je weer enthousiast verder met het volgende level.</a:t>
            </a:r>
            <a:br>
              <a:rPr lang="nl-NL" sz="2400" dirty="0">
                <a:solidFill>
                  <a:schemeClr val="bg1"/>
                </a:solidFill>
                <a:latin typeface="Garamond" panose="02020404030301010803" pitchFamily="18" charset="0"/>
              </a:rPr>
            </a:br>
            <a:endParaRPr lang="nl-NL" sz="2400" dirty="0">
              <a:solidFill>
                <a:schemeClr val="bg1"/>
              </a:solidFill>
              <a:latin typeface="Garamond" panose="02020404030301010803" pitchFamily="18" charset="0"/>
            </a:endParaRPr>
          </a:p>
        </p:txBody>
      </p:sp>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prstClr val="white"/>
                </a:solidFill>
                <a:latin typeface="Agency FB" panose="020B0503020202020204" pitchFamily="34" charset="0"/>
              </a:rPr>
              <a:t>Level </a:t>
            </a:r>
            <a:r>
              <a:rPr lang="nl-NL" b="1" dirty="0" err="1">
                <a:solidFill>
                  <a:prstClr val="white"/>
                </a:solidFill>
                <a:latin typeface="Agency FB" panose="020B0503020202020204" pitchFamily="34" charset="0"/>
              </a:rPr>
              <a:t>completed</a:t>
            </a:r>
            <a:endParaRPr lang="nl-NL" b="1" dirty="0">
              <a:solidFill>
                <a:prstClr val="white"/>
              </a:solidFill>
              <a:latin typeface="Agency FB" panose="020B0503020202020204" pitchFamily="34" charset="0"/>
            </a:endParaRPr>
          </a:p>
        </p:txBody>
      </p:sp>
      <p:pic>
        <p:nvPicPr>
          <p:cNvPr id="8" name="Tijdelijke aanduiding voor inhoud 7">
            <a:extLst>
              <a:ext uri="{FF2B5EF4-FFF2-40B4-BE49-F238E27FC236}">
                <a16:creationId xmlns:a16="http://schemas.microsoft.com/office/drawing/2014/main" id="{0AFD94E1-F49E-4DB6-8F4D-266B7FA490B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48064" y="2060848"/>
            <a:ext cx="3310410" cy="3469425"/>
          </a:xfrm>
        </p:spPr>
      </p:pic>
    </p:spTree>
    <p:extLst>
      <p:ext uri="{BB962C8B-B14F-4D97-AF65-F5344CB8AC3E}">
        <p14:creationId xmlns:p14="http://schemas.microsoft.com/office/powerpoint/2010/main" val="335752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OFFICE TEAMS</a:t>
            </a:r>
          </a:p>
        </p:txBody>
      </p:sp>
      <p:sp>
        <p:nvSpPr>
          <p:cNvPr id="3" name="Tijdelijke aanduiding voor inhoud 2"/>
          <p:cNvSpPr>
            <a:spLocks noGrp="1"/>
          </p:cNvSpPr>
          <p:nvPr>
            <p:ph idx="1"/>
          </p:nvPr>
        </p:nvSpPr>
        <p:spPr>
          <a:xfrm>
            <a:off x="457200" y="1556792"/>
            <a:ext cx="8229600" cy="4968552"/>
          </a:xfrm>
        </p:spPr>
        <p:txBody>
          <a:bodyPr>
            <a:normAutofit/>
          </a:bodyPr>
          <a:lstStyle/>
          <a:p>
            <a:pPr marL="0" indent="0">
              <a:buNone/>
            </a:pPr>
            <a:r>
              <a:rPr lang="nl-NL" sz="2700" dirty="0">
                <a:solidFill>
                  <a:schemeClr val="bg1"/>
                </a:solidFill>
                <a:latin typeface="Garamond" panose="02020404030301010803" pitchFamily="18" charset="0"/>
              </a:rPr>
              <a:t>Jouw docent heeft je uitgenodigd / toegevoegd aan de klas </a:t>
            </a:r>
            <a:r>
              <a:rPr lang="nl-NL" sz="2700" dirty="0" err="1">
                <a:solidFill>
                  <a:schemeClr val="bg1"/>
                </a:solidFill>
                <a:latin typeface="Garamond" panose="02020404030301010803" pitchFamily="18" charset="0"/>
              </a:rPr>
              <a:t>Digispel</a:t>
            </a:r>
            <a:r>
              <a:rPr lang="nl-NL" sz="2700" dirty="0">
                <a:solidFill>
                  <a:schemeClr val="bg1"/>
                </a:solidFill>
                <a:latin typeface="Garamond" panose="02020404030301010803" pitchFamily="18" charset="0"/>
              </a:rPr>
              <a:t>.</a:t>
            </a:r>
          </a:p>
          <a:p>
            <a:pPr marL="0" indent="0">
              <a:buNone/>
            </a:pPr>
            <a:endParaRPr lang="nl-NL" sz="2700" dirty="0">
              <a:solidFill>
                <a:schemeClr val="bg1"/>
              </a:solidFill>
              <a:latin typeface="Garamond" panose="02020404030301010803" pitchFamily="18" charset="0"/>
            </a:endParaRPr>
          </a:p>
          <a:p>
            <a:pPr marL="0" indent="0">
              <a:buNone/>
            </a:pPr>
            <a:r>
              <a:rPr lang="nl-NL" sz="2700" dirty="0">
                <a:solidFill>
                  <a:schemeClr val="bg1"/>
                </a:solidFill>
                <a:latin typeface="Garamond" panose="02020404030301010803" pitchFamily="18" charset="0"/>
              </a:rPr>
              <a:t>Hierin heb je je eigen map.</a:t>
            </a:r>
          </a:p>
          <a:p>
            <a:pPr marL="0" indent="0">
              <a:buNone/>
            </a:pPr>
            <a:endParaRPr lang="nl-NL" sz="2700" dirty="0">
              <a:solidFill>
                <a:schemeClr val="bg1"/>
              </a:solidFill>
              <a:latin typeface="Garamond" panose="02020404030301010803" pitchFamily="18" charset="0"/>
            </a:endParaRPr>
          </a:p>
          <a:p>
            <a:pPr marL="0" indent="0">
              <a:buNone/>
            </a:pPr>
            <a:r>
              <a:rPr lang="nl-NL" sz="2700" dirty="0">
                <a:solidFill>
                  <a:schemeClr val="bg1"/>
                </a:solidFill>
                <a:latin typeface="Garamond" panose="02020404030301010803" pitchFamily="18" charset="0"/>
              </a:rPr>
              <a:t>Stap 1 maak de volgende mappen aan:</a:t>
            </a:r>
          </a:p>
          <a:p>
            <a:pPr lvl="1"/>
            <a:r>
              <a:rPr lang="nl-NL" sz="2100" dirty="0">
                <a:solidFill>
                  <a:schemeClr val="bg1"/>
                </a:solidFill>
                <a:latin typeface="Garamond" panose="02020404030301010803" pitchFamily="18" charset="0"/>
              </a:rPr>
              <a:t>Level 0</a:t>
            </a:r>
          </a:p>
          <a:p>
            <a:pPr lvl="1"/>
            <a:r>
              <a:rPr lang="nl-NL" sz="2100" dirty="0">
                <a:solidFill>
                  <a:schemeClr val="bg1"/>
                </a:solidFill>
                <a:latin typeface="Garamond" panose="02020404030301010803" pitchFamily="18" charset="0"/>
              </a:rPr>
              <a:t>Level 1</a:t>
            </a:r>
          </a:p>
          <a:p>
            <a:pPr lvl="1"/>
            <a:r>
              <a:rPr lang="nl-NL" sz="2100" dirty="0">
                <a:solidFill>
                  <a:schemeClr val="bg1"/>
                </a:solidFill>
                <a:latin typeface="Garamond" panose="02020404030301010803" pitchFamily="18" charset="0"/>
              </a:rPr>
              <a:t>Level 2</a:t>
            </a:r>
          </a:p>
          <a:p>
            <a:pPr lvl="1"/>
            <a:r>
              <a:rPr lang="nl-NL" sz="2100" dirty="0">
                <a:solidFill>
                  <a:schemeClr val="bg1"/>
                </a:solidFill>
                <a:latin typeface="Garamond" panose="02020404030301010803" pitchFamily="18" charset="0"/>
              </a:rPr>
              <a:t>Level 3</a:t>
            </a:r>
          </a:p>
          <a:p>
            <a:pPr lvl="1"/>
            <a:r>
              <a:rPr lang="nl-NL" sz="2100" dirty="0">
                <a:solidFill>
                  <a:schemeClr val="bg1"/>
                </a:solidFill>
                <a:latin typeface="Garamond" panose="02020404030301010803" pitchFamily="18" charset="0"/>
              </a:rPr>
              <a:t>Level 4</a:t>
            </a:r>
          </a:p>
          <a:p>
            <a:pPr lvl="1"/>
            <a:r>
              <a:rPr lang="nl-NL" sz="2100" dirty="0">
                <a:solidFill>
                  <a:schemeClr val="bg1"/>
                </a:solidFill>
                <a:latin typeface="Garamond" panose="02020404030301010803" pitchFamily="18" charset="0"/>
              </a:rPr>
              <a:t>Level 5</a:t>
            </a:r>
          </a:p>
          <a:p>
            <a:pPr marL="411480" lvl="1" indent="0">
              <a:buNone/>
            </a:pPr>
            <a:endParaRPr lang="nl-NL" sz="2100" dirty="0">
              <a:solidFill>
                <a:schemeClr val="bg1"/>
              </a:solidFill>
              <a:latin typeface="Garamond" panose="02020404030301010803" pitchFamily="18"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66399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Nu gaan we spelletjes spelen!</a:t>
            </a:r>
          </a:p>
        </p:txBody>
      </p:sp>
      <p:sp>
        <p:nvSpPr>
          <p:cNvPr id="3" name="Tijdelijke aanduiding voor inhoud 2"/>
          <p:cNvSpPr>
            <a:spLocks noGrp="1"/>
          </p:cNvSpPr>
          <p:nvPr>
            <p:ph idx="1"/>
          </p:nvPr>
        </p:nvSpPr>
        <p:spPr>
          <a:xfrm>
            <a:off x="457200" y="1600200"/>
            <a:ext cx="8229600" cy="4853136"/>
          </a:xfrm>
        </p:spPr>
        <p:txBody>
          <a:bodyPr>
            <a:normAutofit fontScale="77500" lnSpcReduction="20000"/>
          </a:bodyPr>
          <a:lstStyle/>
          <a:p>
            <a:pPr marL="0" indent="0" algn="ctr">
              <a:buNone/>
            </a:pPr>
            <a:r>
              <a:rPr lang="nl-NL" dirty="0">
                <a:solidFill>
                  <a:schemeClr val="bg1"/>
                </a:solidFill>
                <a:latin typeface="Garamond" panose="02020404030301010803" pitchFamily="18" charset="0"/>
              </a:rPr>
              <a:t>Het volgende wat je gaat doen is, SPELLETJES SPELEN!</a:t>
            </a:r>
          </a:p>
          <a:p>
            <a:pPr marL="0" indent="0" algn="ctr">
              <a:buNone/>
            </a:pPr>
            <a:endParaRPr lang="nl-NL" dirty="0">
              <a:solidFill>
                <a:schemeClr val="bg1"/>
              </a:solidFill>
              <a:latin typeface="Garamond" panose="02020404030301010803" pitchFamily="18" charset="0"/>
            </a:endParaRPr>
          </a:p>
          <a:p>
            <a:pPr marL="0" indent="0" algn="ctr">
              <a:buNone/>
            </a:pPr>
            <a:r>
              <a:rPr lang="nl-NL" sz="5200" dirty="0">
                <a:solidFill>
                  <a:schemeClr val="bg1"/>
                </a:solidFill>
                <a:latin typeface="Garamond" panose="02020404030301010803" pitchFamily="18" charset="0"/>
              </a:rPr>
              <a:t>“Wat?!”</a:t>
            </a:r>
          </a:p>
          <a:p>
            <a:pPr marL="0" indent="0" algn="ctr">
              <a:buNone/>
            </a:pPr>
            <a:br>
              <a:rPr lang="nl-NL" dirty="0">
                <a:solidFill>
                  <a:schemeClr val="bg1"/>
                </a:solidFill>
                <a:latin typeface="Garamond" panose="02020404030301010803" pitchFamily="18" charset="0"/>
              </a:rPr>
            </a:br>
            <a:r>
              <a:rPr lang="nl-NL" dirty="0">
                <a:solidFill>
                  <a:schemeClr val="bg1"/>
                </a:solidFill>
                <a:latin typeface="Garamond" panose="02020404030301010803" pitchFamily="18" charset="0"/>
              </a:rPr>
              <a:t>Ben je net aan het serieuze werk begonnen </a:t>
            </a:r>
          </a:p>
          <a:p>
            <a:pPr marL="0" indent="0" algn="ctr">
              <a:buNone/>
            </a:pPr>
            <a:r>
              <a:rPr lang="nl-NL" dirty="0">
                <a:solidFill>
                  <a:schemeClr val="bg1"/>
                </a:solidFill>
                <a:latin typeface="Garamond" panose="02020404030301010803" pitchFamily="18" charset="0"/>
              </a:rPr>
              <a:t>en dan gelijk gamen?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Inderdaad, gauw naar de volgende dia. </a:t>
            </a:r>
          </a:p>
          <a:p>
            <a:pPr marL="0" indent="0" algn="ctr">
              <a:buNone/>
            </a:pPr>
            <a:r>
              <a:rPr lang="nl-NL" dirty="0">
                <a:solidFill>
                  <a:schemeClr val="bg1"/>
                </a:solidFill>
                <a:latin typeface="Garamond" panose="02020404030301010803" pitchFamily="18" charset="0"/>
              </a:rPr>
              <a:t>Klik op de afbeelding van een spel om deze te starten.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Je hebt wel Adobe Flash nodig en soms wat geduld bij het laden. </a:t>
            </a:r>
            <a:br>
              <a:rPr lang="nl-NL" dirty="0">
                <a:solidFill>
                  <a:schemeClr val="bg1"/>
                </a:solidFill>
                <a:latin typeface="Garamond" panose="02020404030301010803" pitchFamily="18" charset="0"/>
              </a:rPr>
            </a:br>
            <a:r>
              <a:rPr lang="nl-NL" dirty="0">
                <a:solidFill>
                  <a:schemeClr val="bg1"/>
                </a:solidFill>
                <a:latin typeface="Garamond" panose="02020404030301010803" pitchFamily="18" charset="0"/>
              </a:rPr>
              <a:t>Let op: op </a:t>
            </a:r>
            <a:r>
              <a:rPr lang="nl-NL" dirty="0" err="1">
                <a:solidFill>
                  <a:schemeClr val="bg1"/>
                </a:solidFill>
                <a:latin typeface="Garamond" panose="02020404030301010803" pitchFamily="18" charset="0"/>
              </a:rPr>
              <a:t>Chromebooks</a:t>
            </a:r>
            <a:r>
              <a:rPr lang="nl-NL" dirty="0">
                <a:solidFill>
                  <a:schemeClr val="bg1"/>
                </a:solidFill>
                <a:latin typeface="Garamond" panose="02020404030301010803" pitchFamily="18" charset="0"/>
              </a:rPr>
              <a:t> werken de meeste spellen helaas niet</a:t>
            </a:r>
            <a:br>
              <a:rPr lang="nl-NL" dirty="0">
                <a:solidFill>
                  <a:schemeClr val="bg1"/>
                </a:solidFill>
                <a:latin typeface="Garamond" panose="02020404030301010803" pitchFamily="18" charset="0"/>
              </a:rPr>
            </a:br>
            <a:endParaRPr lang="nl-NL" dirty="0">
              <a:solidFill>
                <a:schemeClr val="bg1"/>
              </a:solidFill>
              <a:latin typeface="Garamond" panose="02020404030301010803"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5552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1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048" y="436850"/>
            <a:ext cx="1975768" cy="13798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Afbeelding 12">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458499"/>
            <a:ext cx="1592263"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Afbeelding 1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9212" y="302047"/>
            <a:ext cx="1379538"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Afbeelding 14">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9547" y="1816695"/>
            <a:ext cx="3497263" cy="1273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Afbeelding 15">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26859" y="1968120"/>
            <a:ext cx="1654175"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Afbeelding 16">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389" y="2186533"/>
            <a:ext cx="1706563" cy="11350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Afbeelding 17">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9182" y="3670828"/>
            <a:ext cx="2857500" cy="1798637"/>
          </a:xfrm>
          <a:prstGeom prst="rect">
            <a:avLst/>
          </a:prstGeom>
          <a:noFill/>
          <a:extLst>
            <a:ext uri="{909E8E84-426E-40DD-AFC4-6F175D3DCCD1}">
              <a14:hiddenFill xmlns:a14="http://schemas.microsoft.com/office/drawing/2010/main">
                <a:solidFill>
                  <a:srgbClr val="FFFFFF"/>
                </a:solidFill>
              </a14:hiddenFill>
            </a:ext>
          </a:extLst>
        </p:spPr>
      </p:pic>
      <p:pic>
        <p:nvPicPr>
          <p:cNvPr id="1033" name="Afbeelding 18">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2200" y="3727979"/>
            <a:ext cx="1958779" cy="19332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Afbeelding 1">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94602" y="3334915"/>
            <a:ext cx="1570037" cy="12652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Afbeelding 19">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65385" y="4922448"/>
            <a:ext cx="1554162" cy="179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8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Level Design</a:t>
            </a:r>
          </a:p>
        </p:txBody>
      </p:sp>
      <p:sp>
        <p:nvSpPr>
          <p:cNvPr id="3" name="Tijdelijke aanduiding voor inhoud 2"/>
          <p:cNvSpPr>
            <a:spLocks noGrp="1"/>
          </p:cNvSpPr>
          <p:nvPr>
            <p:ph idx="1"/>
          </p:nvPr>
        </p:nvSpPr>
        <p:spPr>
          <a:xfrm>
            <a:off x="539552" y="1412776"/>
            <a:ext cx="8363272" cy="4608512"/>
          </a:xfrm>
        </p:spPr>
        <p:txBody>
          <a:bodyPr>
            <a:normAutofit/>
          </a:bodyPr>
          <a:lstStyle/>
          <a:p>
            <a:pPr marL="0" indent="0" algn="ctr">
              <a:buNone/>
            </a:pPr>
            <a:endParaRPr lang="nl-NL" sz="2600" dirty="0">
              <a:solidFill>
                <a:schemeClr val="bg1"/>
              </a:solidFill>
              <a:latin typeface="Garamond" panose="02020404030301010803" pitchFamily="18" charset="0"/>
            </a:endParaRPr>
          </a:p>
          <a:p>
            <a:pPr marL="0" indent="0" algn="ctr">
              <a:buNone/>
            </a:pPr>
            <a:r>
              <a:rPr lang="nl-NL" sz="2600" dirty="0">
                <a:solidFill>
                  <a:schemeClr val="bg1"/>
                </a:solidFill>
                <a:latin typeface="Garamond" panose="02020404030301010803" pitchFamily="18" charset="0"/>
              </a:rPr>
              <a:t>Dit level heet Heads Up Display. </a:t>
            </a:r>
          </a:p>
          <a:p>
            <a:pPr marL="0" indent="0" algn="ctr">
              <a:buNone/>
            </a:pPr>
            <a:endParaRPr lang="nl-NL" sz="2600" dirty="0">
              <a:solidFill>
                <a:schemeClr val="bg1"/>
              </a:solidFill>
              <a:latin typeface="Garamond" panose="02020404030301010803" pitchFamily="18" charset="0"/>
            </a:endParaRPr>
          </a:p>
          <a:p>
            <a:pPr marL="0" indent="0" algn="ctr">
              <a:buNone/>
            </a:pPr>
            <a:r>
              <a:rPr lang="nl-NL" sz="2600" dirty="0">
                <a:solidFill>
                  <a:schemeClr val="bg1"/>
                </a:solidFill>
                <a:latin typeface="Garamond" panose="02020404030301010803" pitchFamily="18" charset="0"/>
              </a:rPr>
              <a:t>In gametaal betekent dat INFORMATIESCHERM. </a:t>
            </a:r>
          </a:p>
          <a:p>
            <a:pPr marL="0" indent="0" algn="ctr">
              <a:buNone/>
            </a:pPr>
            <a:endParaRPr lang="nl-NL" sz="2600" dirty="0">
              <a:solidFill>
                <a:schemeClr val="bg1"/>
              </a:solidFill>
              <a:latin typeface="Garamond" panose="02020404030301010803" pitchFamily="18" charset="0"/>
            </a:endParaRPr>
          </a:p>
          <a:p>
            <a:pPr marL="0" indent="0" algn="ctr">
              <a:buNone/>
            </a:pPr>
            <a:r>
              <a:rPr lang="nl-NL" sz="2600" dirty="0">
                <a:solidFill>
                  <a:schemeClr val="bg1"/>
                </a:solidFill>
                <a:latin typeface="Garamond" panose="02020404030301010803" pitchFamily="18" charset="0"/>
              </a:rPr>
              <a:t>Het level informeert je over de werkwijze en begrippen in Digispel The Game. </a:t>
            </a:r>
          </a:p>
          <a:p>
            <a:pPr marL="0" indent="0" algn="ctr">
              <a:buNone/>
            </a:pPr>
            <a:endParaRPr lang="nl-NL" sz="2600" dirty="0">
              <a:solidFill>
                <a:schemeClr val="bg1"/>
              </a:solidFill>
              <a:latin typeface="Garamond" panose="02020404030301010803" pitchFamily="18" charset="0"/>
            </a:endParaRPr>
          </a:p>
          <a:p>
            <a:pPr marL="0" indent="0" algn="ctr">
              <a:buNone/>
            </a:pPr>
            <a:r>
              <a:rPr lang="nl-NL" sz="2600" dirty="0">
                <a:solidFill>
                  <a:schemeClr val="bg1"/>
                </a:solidFill>
                <a:latin typeface="Garamond" panose="02020404030301010803" pitchFamily="18" charset="0"/>
              </a:rPr>
              <a:t>Klik op Next</a:t>
            </a:r>
          </a:p>
          <a:p>
            <a:pPr marL="0" indent="0" algn="ctr">
              <a:buNone/>
            </a:pPr>
            <a:endParaRPr lang="nl-NL" sz="2600" dirty="0">
              <a:solidFill>
                <a:schemeClr val="bg1"/>
              </a:solidFill>
              <a:latin typeface="Garamond" panose="02020404030301010803" pitchFamily="18" charset="0"/>
            </a:endParaRPr>
          </a:p>
          <a:p>
            <a:pPr marL="0" indent="0" algn="ctr">
              <a:buNone/>
            </a:pPr>
            <a:endParaRPr lang="nl-NL" sz="2400" dirty="0">
              <a:solidFill>
                <a:schemeClr val="bg1"/>
              </a:solidFill>
              <a:latin typeface="Garamond" panose="02020404030301010803" pitchFamily="18"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11066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Uitleg bij Digispel</a:t>
            </a:r>
          </a:p>
        </p:txBody>
      </p:sp>
      <p:sp>
        <p:nvSpPr>
          <p:cNvPr id="3" name="Tijdelijke aanduiding voor inhoud 2"/>
          <p:cNvSpPr>
            <a:spLocks noGrp="1"/>
          </p:cNvSpPr>
          <p:nvPr>
            <p:ph idx="1"/>
          </p:nvPr>
        </p:nvSpPr>
        <p:spPr>
          <a:xfrm>
            <a:off x="539552" y="1412776"/>
            <a:ext cx="8363272" cy="4608512"/>
          </a:xfrm>
        </p:spPr>
        <p:txBody>
          <a:bodyPr>
            <a:normAutofit/>
          </a:bodyPr>
          <a:lstStyle/>
          <a:p>
            <a:pPr marL="0" indent="0" algn="ctr">
              <a:buNone/>
            </a:pPr>
            <a:endParaRPr lang="nl-NL" sz="2700" dirty="0">
              <a:solidFill>
                <a:schemeClr val="bg1"/>
              </a:solidFill>
              <a:latin typeface="Garamond" panose="02020404030301010803" pitchFamily="18" charset="0"/>
            </a:endParaRPr>
          </a:p>
          <a:p>
            <a:pPr marL="0" indent="0" algn="ctr">
              <a:buNone/>
            </a:pPr>
            <a:endParaRPr lang="nl-NL" sz="2700" dirty="0">
              <a:solidFill>
                <a:schemeClr val="bg1"/>
              </a:solidFill>
              <a:latin typeface="Garamond" panose="02020404030301010803" pitchFamily="18" charset="0"/>
            </a:endParaRPr>
          </a:p>
          <a:p>
            <a:pPr marL="0" indent="0" algn="ctr">
              <a:buNone/>
            </a:pPr>
            <a:r>
              <a:rPr lang="nl-NL" sz="2700" dirty="0" err="1">
                <a:solidFill>
                  <a:schemeClr val="bg1"/>
                </a:solidFill>
                <a:latin typeface="Garamond" panose="02020404030301010803" pitchFamily="18" charset="0"/>
              </a:rPr>
              <a:t>Digispel</a:t>
            </a:r>
            <a:r>
              <a:rPr lang="nl-NL" sz="2700" dirty="0">
                <a:solidFill>
                  <a:schemeClr val="bg1"/>
                </a:solidFill>
                <a:latin typeface="Garamond" panose="02020404030301010803" pitchFamily="18" charset="0"/>
              </a:rPr>
              <a:t> The Game bestaat uit diverse onderdelen. </a:t>
            </a:r>
          </a:p>
          <a:p>
            <a:pPr marL="0" indent="0" algn="ctr">
              <a:buNone/>
            </a:pPr>
            <a:endParaRPr lang="nl-NL" sz="2700" dirty="0">
              <a:solidFill>
                <a:schemeClr val="bg1"/>
              </a:solidFill>
              <a:latin typeface="Garamond" panose="02020404030301010803" pitchFamily="18" charset="0"/>
            </a:endParaRPr>
          </a:p>
          <a:p>
            <a:pPr marL="0" indent="0" algn="ctr">
              <a:buNone/>
            </a:pPr>
            <a:r>
              <a:rPr lang="nl-NL" sz="2700" dirty="0">
                <a:solidFill>
                  <a:schemeClr val="bg1"/>
                </a:solidFill>
                <a:latin typeface="Garamond" panose="02020404030301010803" pitchFamily="18" charset="0"/>
              </a:rPr>
              <a:t>Wat de functie is van elk van deze onderdelen, lees je op de volgende dia’s. </a:t>
            </a:r>
          </a:p>
          <a:p>
            <a:pPr marL="0" indent="0" algn="ctr">
              <a:buNone/>
            </a:pPr>
            <a:endParaRPr lang="nl-NL" sz="2700" dirty="0">
              <a:solidFill>
                <a:schemeClr val="bg1"/>
              </a:solidFill>
              <a:latin typeface="Garamond" panose="02020404030301010803" pitchFamily="18" charset="0"/>
            </a:endParaRPr>
          </a:p>
          <a:p>
            <a:pPr marL="0" indent="0" algn="ctr">
              <a:buNone/>
            </a:pPr>
            <a:endParaRPr lang="nl-NL" sz="2700" dirty="0">
              <a:solidFill>
                <a:schemeClr val="bg1"/>
              </a:solidFill>
              <a:latin typeface="Garamond" panose="02020404030301010803" pitchFamily="18" charset="0"/>
            </a:endParaRPr>
          </a:p>
          <a:p>
            <a:pPr marL="0" indent="0" algn="ctr">
              <a:buNone/>
            </a:pPr>
            <a:r>
              <a:rPr lang="nl-NL" sz="2700" dirty="0">
                <a:solidFill>
                  <a:schemeClr val="bg1"/>
                </a:solidFill>
                <a:latin typeface="Garamond" panose="02020404030301010803" pitchFamily="18" charset="0"/>
              </a:rPr>
              <a:t>Lees ze goed door!</a:t>
            </a:r>
          </a:p>
          <a:p>
            <a:pPr marL="0" indent="0" algn="ctr">
              <a:buNone/>
            </a:pPr>
            <a:endParaRPr lang="nl-NL" sz="2600" dirty="0">
              <a:solidFill>
                <a:schemeClr val="bg1"/>
              </a:solidFill>
              <a:latin typeface="Garamond" panose="02020404030301010803" pitchFamily="18" charset="0"/>
            </a:endParaRPr>
          </a:p>
          <a:p>
            <a:pPr marL="0" indent="0" algn="ctr">
              <a:buNone/>
            </a:pPr>
            <a:endParaRPr lang="nl-NL" sz="2400" dirty="0">
              <a:solidFill>
                <a:schemeClr val="bg1"/>
              </a:solidFill>
              <a:latin typeface="Garamond" panose="02020404030301010803" pitchFamily="18"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250209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457200" y="1599622"/>
            <a:ext cx="7978004" cy="3539430"/>
          </a:xfrm>
          <a:prstGeom prst="rect">
            <a:avLst/>
          </a:prstGeom>
          <a:solidFill>
            <a:schemeClr val="bg1">
              <a:lumMod val="95000"/>
            </a:schemeClr>
          </a:solidFill>
        </p:spPr>
        <p:txBody>
          <a:bodyPr wrap="square" rtlCol="0">
            <a:spAutoFit/>
          </a:bodyPr>
          <a:lstStyle/>
          <a:p>
            <a:pPr>
              <a:defRPr/>
            </a:pPr>
            <a:r>
              <a:rPr lang="nl-NL" sz="2800" b="1" dirty="0" err="1">
                <a:latin typeface="Garamond" panose="02020404030301010803" pitchFamily="18" charset="0"/>
              </a:rPr>
              <a:t>Digispel</a:t>
            </a:r>
            <a:r>
              <a:rPr lang="nl-NL" sz="2800" b="1" dirty="0">
                <a:latin typeface="Garamond" panose="02020404030301010803" pitchFamily="18" charset="0"/>
              </a:rPr>
              <a:t> vind je in de leeromgeving van je eigen school. </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De levels hebben opdrachten = missies </a:t>
            </a:r>
          </a:p>
          <a:p>
            <a:pPr>
              <a:defRPr/>
            </a:pPr>
            <a:br>
              <a:rPr lang="nl-NL" sz="2800" b="1" dirty="0">
                <a:latin typeface="Garamond" panose="02020404030301010803" pitchFamily="18" charset="0"/>
              </a:rPr>
            </a:br>
            <a:r>
              <a:rPr lang="nl-NL" sz="2800" b="1" dirty="0">
                <a:latin typeface="Garamond" panose="02020404030301010803" pitchFamily="18" charset="0"/>
              </a:rPr>
              <a:t>De missies staan in mission cards</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Je begint met level 0, dan level 1, level 2, etc.</a:t>
            </a:r>
            <a:endParaRPr lang="nl-NL" sz="2800" dirty="0"/>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Digispel: waar en wat?</a:t>
            </a:r>
          </a:p>
        </p:txBody>
      </p:sp>
    </p:spTree>
    <p:extLst>
      <p:ext uri="{BB962C8B-B14F-4D97-AF65-F5344CB8AC3E}">
        <p14:creationId xmlns:p14="http://schemas.microsoft.com/office/powerpoint/2010/main" val="373046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323528" y="1162658"/>
            <a:ext cx="8543724" cy="4524315"/>
          </a:xfrm>
          <a:prstGeom prst="rect">
            <a:avLst/>
          </a:prstGeom>
          <a:solidFill>
            <a:schemeClr val="bg1">
              <a:lumMod val="95000"/>
            </a:schemeClr>
          </a:solidFill>
        </p:spPr>
        <p:txBody>
          <a:bodyPr wrap="square" rtlCol="0">
            <a:spAutoFit/>
          </a:bodyPr>
          <a:lstStyle/>
          <a:p>
            <a:pPr>
              <a:defRPr/>
            </a:pPr>
            <a:r>
              <a:rPr lang="nl-NL" sz="2800" b="1" dirty="0">
                <a:latin typeface="Garamond" panose="02020404030301010803" pitchFamily="18" charset="0"/>
              </a:rPr>
              <a:t>De missies zijn je opdrachten, ze staan op de mission cards. Deze cards kom je vanzelf tegen in de levels.</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LET OP! </a:t>
            </a:r>
          </a:p>
          <a:p>
            <a:pPr marL="457200" indent="-457200">
              <a:buFont typeface="Arial" panose="020B0604020202020204" pitchFamily="34" charset="0"/>
              <a:buChar char="•"/>
              <a:defRPr/>
            </a:pPr>
            <a:r>
              <a:rPr lang="nl-NL" sz="2800" b="1" dirty="0">
                <a:latin typeface="Garamond" panose="02020404030301010803" pitchFamily="18" charset="0"/>
              </a:rPr>
              <a:t>Sommige missies </a:t>
            </a:r>
            <a:r>
              <a:rPr lang="nl-NL" sz="2800" b="1" i="1" dirty="0">
                <a:latin typeface="Garamond" panose="02020404030301010803" pitchFamily="18" charset="0"/>
              </a:rPr>
              <a:t>moet</a:t>
            </a:r>
            <a:r>
              <a:rPr lang="nl-NL" sz="2800" b="1" dirty="0">
                <a:latin typeface="Garamond" panose="02020404030301010803" pitchFamily="18" charset="0"/>
              </a:rPr>
              <a:t> je met anderen en mag je dus niet individueel uitspelen. </a:t>
            </a:r>
          </a:p>
          <a:p>
            <a:pPr marL="457200" indent="-457200">
              <a:buFont typeface="Arial" panose="020B0604020202020204" pitchFamily="34" charset="0"/>
              <a:buChar char="•"/>
              <a:defRPr/>
            </a:pPr>
            <a:r>
              <a:rPr lang="nl-NL" sz="2800" b="1" dirty="0">
                <a:latin typeface="Garamond" panose="02020404030301010803" pitchFamily="18" charset="0"/>
              </a:rPr>
              <a:t>Deze missies zijn </a:t>
            </a:r>
            <a:r>
              <a:rPr lang="nl-NL" sz="2800" b="1" i="1" dirty="0">
                <a:latin typeface="Garamond" panose="02020404030301010803" pitchFamily="18" charset="0"/>
              </a:rPr>
              <a:t>verplicht</a:t>
            </a:r>
            <a:r>
              <a:rPr lang="nl-NL" sz="2800" b="1" dirty="0">
                <a:latin typeface="Garamond" panose="02020404030301010803" pitchFamily="18" charset="0"/>
              </a:rPr>
              <a:t>. </a:t>
            </a:r>
          </a:p>
          <a:p>
            <a:pPr marL="457200" indent="-457200">
              <a:buFont typeface="Arial" panose="020B0604020202020204" pitchFamily="34" charset="0"/>
              <a:buChar char="•"/>
              <a:defRPr/>
            </a:pPr>
            <a:r>
              <a:rPr lang="nl-NL" sz="2800" b="1" dirty="0">
                <a:latin typeface="Garamond" panose="02020404030301010803" pitchFamily="18" charset="0"/>
              </a:rPr>
              <a:t>Deze missies herken je aan de </a:t>
            </a:r>
            <a:r>
              <a:rPr lang="nl-NL" sz="3600" b="1" i="1" dirty="0">
                <a:solidFill>
                  <a:srgbClr val="C00000"/>
                </a:solidFill>
                <a:latin typeface="Garamond" panose="02020404030301010803" pitchFamily="18" charset="0"/>
              </a:rPr>
              <a:t>rode</a:t>
            </a:r>
            <a:r>
              <a:rPr lang="nl-NL" sz="3600" b="1" dirty="0">
                <a:latin typeface="Garamond" panose="02020404030301010803" pitchFamily="18" charset="0"/>
              </a:rPr>
              <a:t> </a:t>
            </a:r>
            <a:r>
              <a:rPr lang="nl-NL" sz="2800" b="1" dirty="0">
                <a:latin typeface="Garamond" panose="02020404030301010803" pitchFamily="18" charset="0"/>
              </a:rPr>
              <a:t>kleur van de mission card. </a:t>
            </a:r>
            <a:endParaRPr lang="nl-NL" sz="2800" b="1" dirty="0">
              <a:latin typeface="Agency FB" panose="020B0503020202020204" pitchFamily="34" charset="0"/>
            </a:endParaRPr>
          </a:p>
          <a:p>
            <a:pPr algn="ctr">
              <a:defRPr/>
            </a:pPr>
            <a:endParaRPr lang="nl-NL" sz="2800" b="1" dirty="0">
              <a:latin typeface="Garamond" panose="02020404030301010803" pitchFamily="18" charset="0"/>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Mission Cards</a:t>
            </a:r>
          </a:p>
        </p:txBody>
      </p:sp>
    </p:spTree>
    <p:extLst>
      <p:ext uri="{BB962C8B-B14F-4D97-AF65-F5344CB8AC3E}">
        <p14:creationId xmlns:p14="http://schemas.microsoft.com/office/powerpoint/2010/main" val="1679825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3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17769</TotalTime>
  <Words>1466</Words>
  <Application>Microsoft Office PowerPoint</Application>
  <PresentationFormat>Diavoorstelling (4:3)</PresentationFormat>
  <Paragraphs>221</Paragraphs>
  <Slides>27</Slides>
  <Notes>20</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27</vt:i4>
      </vt:variant>
    </vt:vector>
  </HeadingPairs>
  <TitlesOfParts>
    <vt:vector size="37" baseType="lpstr">
      <vt:lpstr>a_Algerius</vt:lpstr>
      <vt:lpstr>Agency FB</vt:lpstr>
      <vt:lpstr>Arial</vt:lpstr>
      <vt:lpstr>Calibri</vt:lpstr>
      <vt:lpstr>Garamond</vt:lpstr>
      <vt:lpstr>Rockwell</vt:lpstr>
      <vt:lpstr>Wingdings 2</vt:lpstr>
      <vt:lpstr>1_Gieterij</vt:lpstr>
      <vt:lpstr>Gieterij</vt:lpstr>
      <vt:lpstr>3_Gieterij</vt:lpstr>
      <vt:lpstr>PowerPoint-presentatie</vt:lpstr>
      <vt:lpstr>Next button</vt:lpstr>
      <vt:lpstr>OFFICE TEAMS</vt:lpstr>
      <vt:lpstr>Nu gaan we spelletjes spelen!</vt:lpstr>
      <vt:lpstr>PowerPoint-presentatie</vt:lpstr>
      <vt:lpstr>Level Design</vt:lpstr>
      <vt:lpstr>Uitleg bij Digispel</vt:lpstr>
      <vt:lpstr>Digispel: waar en wat?</vt:lpstr>
      <vt:lpstr>Mission Cards</vt:lpstr>
      <vt:lpstr>Level Design</vt:lpstr>
      <vt:lpstr>Achievements</vt:lpstr>
      <vt:lpstr>Game Design Portfolio</vt:lpstr>
      <vt:lpstr>Nel Digispel</vt:lpstr>
      <vt:lpstr>Onderdelen Digispel op de ELO</vt:lpstr>
      <vt:lpstr>Mission Cards met Nel</vt:lpstr>
      <vt:lpstr>“Help me!”</vt:lpstr>
      <vt:lpstr>Digispel Community</vt:lpstr>
      <vt:lpstr>Gelukkig, (in) de community…</vt:lpstr>
      <vt:lpstr>Driver</vt:lpstr>
      <vt:lpstr>Aan de slag</vt:lpstr>
      <vt:lpstr>Level</vt:lpstr>
      <vt:lpstr>Level 0: Heads up display</vt:lpstr>
      <vt:lpstr>Level 1: It’s All in the game!</vt:lpstr>
      <vt:lpstr>Aan de slag</vt:lpstr>
      <vt:lpstr>Level</vt:lpstr>
      <vt:lpstr>Level 0: heads up display</vt:lpstr>
      <vt:lpstr> Goed gedaan, je hebt dit level helemaal uitgespeeld!   Wees trots op je prestatie en beloon jezelf voor je interesse in games, je leergierigheid en speelbereidheid!    Daarna ga je weer enthousiast verder met het volgende level. </vt:lpstr>
    </vt:vector>
  </TitlesOfParts>
  <Company>Windesheim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Rina Timmerman-Schultink</dc:creator>
  <cp:lastModifiedBy>Iris van Gils</cp:lastModifiedBy>
  <cp:revision>345</cp:revision>
  <dcterms:created xsi:type="dcterms:W3CDTF">2018-05-08T08:35:12Z</dcterms:created>
  <dcterms:modified xsi:type="dcterms:W3CDTF">2019-04-02T10:37:45Z</dcterms:modified>
</cp:coreProperties>
</file>